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47" r:id="rId3"/>
    <p:sldId id="349" r:id="rId4"/>
    <p:sldId id="350" r:id="rId5"/>
    <p:sldId id="348" r:id="rId6"/>
    <p:sldId id="351" r:id="rId7"/>
    <p:sldId id="352" r:id="rId8"/>
    <p:sldId id="353" r:id="rId9"/>
    <p:sldId id="354" r:id="rId10"/>
    <p:sldId id="355" r:id="rId11"/>
    <p:sldId id="357" r:id="rId12"/>
    <p:sldId id="359" r:id="rId13"/>
    <p:sldId id="361" r:id="rId14"/>
    <p:sldId id="360" r:id="rId15"/>
    <p:sldId id="366" r:id="rId16"/>
    <p:sldId id="367" r:id="rId17"/>
    <p:sldId id="368" r:id="rId18"/>
    <p:sldId id="369" r:id="rId19"/>
    <p:sldId id="371" r:id="rId20"/>
    <p:sldId id="362" r:id="rId21"/>
    <p:sldId id="364" r:id="rId22"/>
    <p:sldId id="363" r:id="rId23"/>
    <p:sldId id="365" r:id="rId24"/>
    <p:sldId id="372" r:id="rId25"/>
  </p:sldIdLst>
  <p:sldSz cx="9144000" cy="6858000" type="screen4x3"/>
  <p:notesSz cx="6858000" cy="9144000"/>
  <p:defaultTextStyle>
    <a:defPPr>
      <a:defRPr lang="it-IT"/>
    </a:defPPr>
    <a:lvl1pPr algn="l" rtl="0" fontAlgn="base">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8AAC46"/>
    <a:srgbClr val="49A967"/>
    <a:srgbClr val="859C77"/>
    <a:srgbClr val="ADB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4" autoAdjust="0"/>
    <p:restoredTop sz="96529" autoAdjust="0"/>
  </p:normalViewPr>
  <p:slideViewPr>
    <p:cSldViewPr snapToGrid="0">
      <p:cViewPr varScale="1">
        <p:scale>
          <a:sx n="68" d="100"/>
          <a:sy n="68" d="100"/>
        </p:scale>
        <p:origin x="6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7B77DECF-1B73-4817-8B44-13F2115E1656}" type="datetimeFigureOut">
              <a:rPr lang="it-IT"/>
              <a:pPr>
                <a:defRPr/>
              </a:pPr>
              <a:t>04/04/2022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EB2D562-5613-4B4F-9F05-80663F1DB7C2}" type="slidenum">
              <a:rPr lang="it-IT"/>
              <a:pPr/>
              <a:t>‹N›</a:t>
            </a:fld>
            <a:endParaRPr lang="it-IT"/>
          </a:p>
        </p:txBody>
      </p:sp>
    </p:spTree>
    <p:extLst>
      <p:ext uri="{BB962C8B-B14F-4D97-AF65-F5344CB8AC3E}">
        <p14:creationId xmlns:p14="http://schemas.microsoft.com/office/powerpoint/2010/main" val="2332644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2772"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86A0C1C7-E5BF-406B-88BF-6BC80222578D}" type="slidenum">
              <a:rPr lang="it-IT" sz="1200"/>
              <a:pPr eaLnBrk="1" hangingPunct="1"/>
              <a:t>1</a:t>
            </a:fld>
            <a:endParaRPr lang="it-IT" sz="1200"/>
          </a:p>
        </p:txBody>
      </p:sp>
    </p:spTree>
    <p:extLst>
      <p:ext uri="{BB962C8B-B14F-4D97-AF65-F5344CB8AC3E}">
        <p14:creationId xmlns:p14="http://schemas.microsoft.com/office/powerpoint/2010/main" val="419942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10</a:t>
            </a:fld>
            <a:endParaRPr lang="it-IT" sz="1200"/>
          </a:p>
        </p:txBody>
      </p:sp>
    </p:spTree>
    <p:extLst>
      <p:ext uri="{BB962C8B-B14F-4D97-AF65-F5344CB8AC3E}">
        <p14:creationId xmlns:p14="http://schemas.microsoft.com/office/powerpoint/2010/main" val="32336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11</a:t>
            </a:fld>
            <a:endParaRPr lang="it-IT" sz="1200"/>
          </a:p>
        </p:txBody>
      </p:sp>
    </p:spTree>
    <p:extLst>
      <p:ext uri="{BB962C8B-B14F-4D97-AF65-F5344CB8AC3E}">
        <p14:creationId xmlns:p14="http://schemas.microsoft.com/office/powerpoint/2010/main" val="406825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12</a:t>
            </a:fld>
            <a:endParaRPr lang="it-IT" sz="1200"/>
          </a:p>
        </p:txBody>
      </p:sp>
    </p:spTree>
    <p:extLst>
      <p:ext uri="{BB962C8B-B14F-4D97-AF65-F5344CB8AC3E}">
        <p14:creationId xmlns:p14="http://schemas.microsoft.com/office/powerpoint/2010/main" val="155647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13</a:t>
            </a:fld>
            <a:endParaRPr lang="it-IT" sz="1200"/>
          </a:p>
        </p:txBody>
      </p:sp>
    </p:spTree>
    <p:extLst>
      <p:ext uri="{BB962C8B-B14F-4D97-AF65-F5344CB8AC3E}">
        <p14:creationId xmlns:p14="http://schemas.microsoft.com/office/powerpoint/2010/main" val="3589332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14</a:t>
            </a:fld>
            <a:endParaRPr lang="it-IT" sz="1200"/>
          </a:p>
        </p:txBody>
      </p:sp>
    </p:spTree>
    <p:extLst>
      <p:ext uri="{BB962C8B-B14F-4D97-AF65-F5344CB8AC3E}">
        <p14:creationId xmlns:p14="http://schemas.microsoft.com/office/powerpoint/2010/main" val="18081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15</a:t>
            </a:fld>
            <a:endParaRPr lang="it-IT" sz="1200"/>
          </a:p>
        </p:txBody>
      </p:sp>
    </p:spTree>
    <p:extLst>
      <p:ext uri="{BB962C8B-B14F-4D97-AF65-F5344CB8AC3E}">
        <p14:creationId xmlns:p14="http://schemas.microsoft.com/office/powerpoint/2010/main" val="52409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16</a:t>
            </a:fld>
            <a:endParaRPr lang="it-IT" sz="1200"/>
          </a:p>
        </p:txBody>
      </p:sp>
    </p:spTree>
    <p:extLst>
      <p:ext uri="{BB962C8B-B14F-4D97-AF65-F5344CB8AC3E}">
        <p14:creationId xmlns:p14="http://schemas.microsoft.com/office/powerpoint/2010/main" val="101232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17</a:t>
            </a:fld>
            <a:endParaRPr lang="it-IT" sz="1200"/>
          </a:p>
        </p:txBody>
      </p:sp>
    </p:spTree>
    <p:extLst>
      <p:ext uri="{BB962C8B-B14F-4D97-AF65-F5344CB8AC3E}">
        <p14:creationId xmlns:p14="http://schemas.microsoft.com/office/powerpoint/2010/main" val="329853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18</a:t>
            </a:fld>
            <a:endParaRPr lang="it-IT" sz="1200"/>
          </a:p>
        </p:txBody>
      </p:sp>
    </p:spTree>
    <p:extLst>
      <p:ext uri="{BB962C8B-B14F-4D97-AF65-F5344CB8AC3E}">
        <p14:creationId xmlns:p14="http://schemas.microsoft.com/office/powerpoint/2010/main" val="320492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19</a:t>
            </a:fld>
            <a:endParaRPr lang="it-IT" sz="1200"/>
          </a:p>
        </p:txBody>
      </p:sp>
    </p:spTree>
    <p:extLst>
      <p:ext uri="{BB962C8B-B14F-4D97-AF65-F5344CB8AC3E}">
        <p14:creationId xmlns:p14="http://schemas.microsoft.com/office/powerpoint/2010/main" val="59933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2</a:t>
            </a:fld>
            <a:endParaRPr lang="it-IT" sz="1200"/>
          </a:p>
        </p:txBody>
      </p:sp>
    </p:spTree>
    <p:extLst>
      <p:ext uri="{BB962C8B-B14F-4D97-AF65-F5344CB8AC3E}">
        <p14:creationId xmlns:p14="http://schemas.microsoft.com/office/powerpoint/2010/main" val="1021851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20</a:t>
            </a:fld>
            <a:endParaRPr lang="it-IT" sz="1200"/>
          </a:p>
        </p:txBody>
      </p:sp>
    </p:spTree>
    <p:extLst>
      <p:ext uri="{BB962C8B-B14F-4D97-AF65-F5344CB8AC3E}">
        <p14:creationId xmlns:p14="http://schemas.microsoft.com/office/powerpoint/2010/main" val="2262034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21</a:t>
            </a:fld>
            <a:endParaRPr lang="it-IT" sz="1200"/>
          </a:p>
        </p:txBody>
      </p:sp>
    </p:spTree>
    <p:extLst>
      <p:ext uri="{BB962C8B-B14F-4D97-AF65-F5344CB8AC3E}">
        <p14:creationId xmlns:p14="http://schemas.microsoft.com/office/powerpoint/2010/main" val="126350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22</a:t>
            </a:fld>
            <a:endParaRPr lang="it-IT" sz="1200"/>
          </a:p>
        </p:txBody>
      </p:sp>
    </p:spTree>
    <p:extLst>
      <p:ext uri="{BB962C8B-B14F-4D97-AF65-F5344CB8AC3E}">
        <p14:creationId xmlns:p14="http://schemas.microsoft.com/office/powerpoint/2010/main" val="2167942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23</a:t>
            </a:fld>
            <a:endParaRPr lang="it-IT" sz="1200"/>
          </a:p>
        </p:txBody>
      </p:sp>
    </p:spTree>
    <p:extLst>
      <p:ext uri="{BB962C8B-B14F-4D97-AF65-F5344CB8AC3E}">
        <p14:creationId xmlns:p14="http://schemas.microsoft.com/office/powerpoint/2010/main" val="67311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24</a:t>
            </a:fld>
            <a:endParaRPr lang="it-IT" sz="1200"/>
          </a:p>
        </p:txBody>
      </p:sp>
    </p:spTree>
    <p:extLst>
      <p:ext uri="{BB962C8B-B14F-4D97-AF65-F5344CB8AC3E}">
        <p14:creationId xmlns:p14="http://schemas.microsoft.com/office/powerpoint/2010/main" val="139063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3</a:t>
            </a:fld>
            <a:endParaRPr lang="it-IT" sz="1200"/>
          </a:p>
        </p:txBody>
      </p:sp>
    </p:spTree>
    <p:extLst>
      <p:ext uri="{BB962C8B-B14F-4D97-AF65-F5344CB8AC3E}">
        <p14:creationId xmlns:p14="http://schemas.microsoft.com/office/powerpoint/2010/main" val="140935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4</a:t>
            </a:fld>
            <a:endParaRPr lang="it-IT" sz="1200"/>
          </a:p>
        </p:txBody>
      </p:sp>
    </p:spTree>
    <p:extLst>
      <p:ext uri="{BB962C8B-B14F-4D97-AF65-F5344CB8AC3E}">
        <p14:creationId xmlns:p14="http://schemas.microsoft.com/office/powerpoint/2010/main" val="139690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5</a:t>
            </a:fld>
            <a:endParaRPr lang="it-IT" sz="1200"/>
          </a:p>
        </p:txBody>
      </p:sp>
    </p:spTree>
    <p:extLst>
      <p:ext uri="{BB962C8B-B14F-4D97-AF65-F5344CB8AC3E}">
        <p14:creationId xmlns:p14="http://schemas.microsoft.com/office/powerpoint/2010/main" val="1500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6</a:t>
            </a:fld>
            <a:endParaRPr lang="it-IT" sz="1200"/>
          </a:p>
        </p:txBody>
      </p:sp>
    </p:spTree>
    <p:extLst>
      <p:ext uri="{BB962C8B-B14F-4D97-AF65-F5344CB8AC3E}">
        <p14:creationId xmlns:p14="http://schemas.microsoft.com/office/powerpoint/2010/main" val="337056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7</a:t>
            </a:fld>
            <a:endParaRPr lang="it-IT" sz="1200"/>
          </a:p>
        </p:txBody>
      </p:sp>
    </p:spTree>
    <p:extLst>
      <p:ext uri="{BB962C8B-B14F-4D97-AF65-F5344CB8AC3E}">
        <p14:creationId xmlns:p14="http://schemas.microsoft.com/office/powerpoint/2010/main" val="191018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8</a:t>
            </a:fld>
            <a:endParaRPr lang="it-IT" sz="1200"/>
          </a:p>
        </p:txBody>
      </p:sp>
    </p:spTree>
    <p:extLst>
      <p:ext uri="{BB962C8B-B14F-4D97-AF65-F5344CB8AC3E}">
        <p14:creationId xmlns:p14="http://schemas.microsoft.com/office/powerpoint/2010/main" val="158990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egnaposto numero diapositiva 3"/>
          <p:cNvSpPr>
            <a:spLocks noGrp="1"/>
          </p:cNvSpPr>
          <p:nvPr>
            <p:ph type="sldNum" sz="quarter" idx="5"/>
          </p:nvPr>
        </p:nvSpPr>
        <p:spPr bwMode="auto">
          <a:ln>
            <a:miter lim="800000"/>
            <a:headEnd/>
            <a:tailEnd/>
          </a:ln>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50B67308-837A-43F5-B179-EF61E240D8D1}" type="slidenum">
              <a:rPr lang="it-IT" sz="1200"/>
              <a:pPr eaLnBrk="1" hangingPunct="1"/>
              <a:t>9</a:t>
            </a:fld>
            <a:endParaRPr lang="it-IT" sz="1200"/>
          </a:p>
        </p:txBody>
      </p:sp>
    </p:spTree>
    <p:extLst>
      <p:ext uri="{BB962C8B-B14F-4D97-AF65-F5344CB8AC3E}">
        <p14:creationId xmlns:p14="http://schemas.microsoft.com/office/powerpoint/2010/main" val="344312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D84F63D7-2F7A-4E74-82E1-3009B038046F}" type="datetimeFigureOut">
              <a:rPr lang="it-IT"/>
              <a:pPr>
                <a:defRPr/>
              </a:pPr>
              <a:t>04/04/2022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A2DBC698-B64F-49B8-B9ED-E2EB74736C43}" type="slidenum">
              <a:rPr lang="it-IT"/>
              <a:pPr/>
              <a:t>‹N›</a:t>
            </a:fld>
            <a:endParaRPr lang="it-IT"/>
          </a:p>
        </p:txBody>
      </p:sp>
    </p:spTree>
    <p:extLst>
      <p:ext uri="{BB962C8B-B14F-4D97-AF65-F5344CB8AC3E}">
        <p14:creationId xmlns:p14="http://schemas.microsoft.com/office/powerpoint/2010/main" val="177659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2F8BDD5D-48F2-4633-9C46-B17984ED6EE5}" type="datetimeFigureOut">
              <a:rPr lang="it-IT"/>
              <a:pPr>
                <a:defRPr/>
              </a:pPr>
              <a:t>04/04/2022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0366A367-536D-44E3-96F7-0032AEC9E259}" type="slidenum">
              <a:rPr lang="it-IT"/>
              <a:pPr/>
              <a:t>‹N›</a:t>
            </a:fld>
            <a:endParaRPr lang="it-IT"/>
          </a:p>
        </p:txBody>
      </p:sp>
    </p:spTree>
    <p:extLst>
      <p:ext uri="{BB962C8B-B14F-4D97-AF65-F5344CB8AC3E}">
        <p14:creationId xmlns:p14="http://schemas.microsoft.com/office/powerpoint/2010/main" val="15511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D279D0B1-80EF-4EFE-AF17-3144E5573F9A}" type="datetimeFigureOut">
              <a:rPr lang="it-IT"/>
              <a:pPr>
                <a:defRPr/>
              </a:pPr>
              <a:t>04/04/2022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63A7F27-1642-4452-BDA9-C0C71070813C}" type="slidenum">
              <a:rPr lang="it-IT"/>
              <a:pPr/>
              <a:t>‹N›</a:t>
            </a:fld>
            <a:endParaRPr lang="it-IT"/>
          </a:p>
        </p:txBody>
      </p:sp>
    </p:spTree>
    <p:extLst>
      <p:ext uri="{BB962C8B-B14F-4D97-AF65-F5344CB8AC3E}">
        <p14:creationId xmlns:p14="http://schemas.microsoft.com/office/powerpoint/2010/main" val="357920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F71656DA-5792-4FE0-9B30-56D472806AE8}" type="datetimeFigureOut">
              <a:rPr lang="it-IT"/>
              <a:pPr>
                <a:defRPr/>
              </a:pPr>
              <a:t>04/04/2022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2E582126-7B8C-43C7-AFE9-970FE9CAA04F}" type="slidenum">
              <a:rPr lang="it-IT"/>
              <a:pPr/>
              <a:t>‹N›</a:t>
            </a:fld>
            <a:endParaRPr lang="it-IT"/>
          </a:p>
        </p:txBody>
      </p:sp>
    </p:spTree>
    <p:extLst>
      <p:ext uri="{BB962C8B-B14F-4D97-AF65-F5344CB8AC3E}">
        <p14:creationId xmlns:p14="http://schemas.microsoft.com/office/powerpoint/2010/main" val="25689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E8DB458-1C5D-45B2-84EA-BA98E3AF7637}" type="datetimeFigureOut">
              <a:rPr lang="it-IT"/>
              <a:pPr>
                <a:defRPr/>
              </a:pPr>
              <a:t>04/04/2022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29778440-BDB9-4621-8C55-6326B94FCFAA}" type="slidenum">
              <a:rPr lang="it-IT"/>
              <a:pPr/>
              <a:t>‹N›</a:t>
            </a:fld>
            <a:endParaRPr lang="it-IT"/>
          </a:p>
        </p:txBody>
      </p:sp>
    </p:spTree>
    <p:extLst>
      <p:ext uri="{BB962C8B-B14F-4D97-AF65-F5344CB8AC3E}">
        <p14:creationId xmlns:p14="http://schemas.microsoft.com/office/powerpoint/2010/main" val="383460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2FD5E1DC-5CEB-4719-9CA0-0F007EEFBA25}" type="datetimeFigureOut">
              <a:rPr lang="it-IT"/>
              <a:pPr>
                <a:defRPr/>
              </a:pPr>
              <a:t>04/04/2022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B69D016D-691D-49E7-8EE9-8E9A2200BE09}" type="slidenum">
              <a:rPr lang="it-IT"/>
              <a:pPr/>
              <a:t>‹N›</a:t>
            </a:fld>
            <a:endParaRPr lang="it-IT"/>
          </a:p>
        </p:txBody>
      </p:sp>
    </p:spTree>
    <p:extLst>
      <p:ext uri="{BB962C8B-B14F-4D97-AF65-F5344CB8AC3E}">
        <p14:creationId xmlns:p14="http://schemas.microsoft.com/office/powerpoint/2010/main" val="6345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96BAE54B-88BD-4021-90B6-9F25EE0D2165}" type="datetimeFigureOut">
              <a:rPr lang="it-IT"/>
              <a:pPr>
                <a:defRPr/>
              </a:pPr>
              <a:t>04/04/2022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FC3FCAD5-FBFA-4180-BDB6-03AF476F6F7E}" type="slidenum">
              <a:rPr lang="it-IT"/>
              <a:pPr/>
              <a:t>‹N›</a:t>
            </a:fld>
            <a:endParaRPr lang="it-IT"/>
          </a:p>
        </p:txBody>
      </p:sp>
    </p:spTree>
    <p:extLst>
      <p:ext uri="{BB962C8B-B14F-4D97-AF65-F5344CB8AC3E}">
        <p14:creationId xmlns:p14="http://schemas.microsoft.com/office/powerpoint/2010/main" val="68363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7ED1C3E9-7256-4326-A396-DB165D76CDC1}" type="datetimeFigureOut">
              <a:rPr lang="it-IT"/>
              <a:pPr>
                <a:defRPr/>
              </a:pPr>
              <a:t>04/04/2022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B4A8EBA0-275B-456C-A568-5091A014C1D3}" type="slidenum">
              <a:rPr lang="it-IT"/>
              <a:pPr/>
              <a:t>‹N›</a:t>
            </a:fld>
            <a:endParaRPr lang="it-IT"/>
          </a:p>
        </p:txBody>
      </p:sp>
    </p:spTree>
    <p:extLst>
      <p:ext uri="{BB962C8B-B14F-4D97-AF65-F5344CB8AC3E}">
        <p14:creationId xmlns:p14="http://schemas.microsoft.com/office/powerpoint/2010/main" val="402071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176D03C-A943-43FB-8F51-9521B69C7877}" type="datetimeFigureOut">
              <a:rPr lang="it-IT"/>
              <a:pPr>
                <a:defRPr/>
              </a:pPr>
              <a:t>04/04/2022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472B712E-29BD-444A-92E1-1BCD0F1E4FBE}" type="slidenum">
              <a:rPr lang="it-IT"/>
              <a:pPr/>
              <a:t>‹N›</a:t>
            </a:fld>
            <a:endParaRPr lang="it-IT"/>
          </a:p>
        </p:txBody>
      </p:sp>
    </p:spTree>
    <p:extLst>
      <p:ext uri="{BB962C8B-B14F-4D97-AF65-F5344CB8AC3E}">
        <p14:creationId xmlns:p14="http://schemas.microsoft.com/office/powerpoint/2010/main" val="314684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C0E8E0A-4CAD-4A22-B235-2810C185CFED}" type="datetimeFigureOut">
              <a:rPr lang="it-IT"/>
              <a:pPr>
                <a:defRPr/>
              </a:pPr>
              <a:t>04/04/2022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59C33453-2B76-44B8-A0E2-36C9099CD8A4}" type="slidenum">
              <a:rPr lang="it-IT"/>
              <a:pPr/>
              <a:t>‹N›</a:t>
            </a:fld>
            <a:endParaRPr lang="it-IT"/>
          </a:p>
        </p:txBody>
      </p:sp>
    </p:spTree>
    <p:extLst>
      <p:ext uri="{BB962C8B-B14F-4D97-AF65-F5344CB8AC3E}">
        <p14:creationId xmlns:p14="http://schemas.microsoft.com/office/powerpoint/2010/main" val="302861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816A784-674E-42CD-BB40-E93D28E1D621}" type="datetimeFigureOut">
              <a:rPr lang="it-IT"/>
              <a:pPr>
                <a:defRPr/>
              </a:pPr>
              <a:t>04/04/2022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221151D7-1593-43BE-ACC1-FF10E59B6D3B}" type="slidenum">
              <a:rPr lang="it-IT"/>
              <a:pPr/>
              <a:t>‹N›</a:t>
            </a:fld>
            <a:endParaRPr lang="it-IT"/>
          </a:p>
        </p:txBody>
      </p:sp>
    </p:spTree>
    <p:extLst>
      <p:ext uri="{BB962C8B-B14F-4D97-AF65-F5344CB8AC3E}">
        <p14:creationId xmlns:p14="http://schemas.microsoft.com/office/powerpoint/2010/main" val="131257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7CAABD-196D-4856-B08F-6966D12D9491}" type="datetimeFigureOut">
              <a:rPr lang="it-IT"/>
              <a:pPr>
                <a:defRPr/>
              </a:pPr>
              <a:t>04/04/2022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2CC8C29-B97F-4D4A-8994-066A3E4A1298}"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219751" y="6202138"/>
            <a:ext cx="4746590" cy="515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942377" y="51601"/>
            <a:ext cx="3277354" cy="115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 xmlns:a16="http://schemas.microsoft.com/office/drawing/2014/main" id="{2C8A2081-81A7-49EF-86C1-D10CAAE9D3DB}"/>
              </a:ext>
            </a:extLst>
          </p:cNvPr>
          <p:cNvSpPr txBox="1"/>
          <p:nvPr/>
        </p:nvSpPr>
        <p:spPr>
          <a:xfrm>
            <a:off x="3472981" y="1504662"/>
            <a:ext cx="2198038" cy="369332"/>
          </a:xfrm>
          <a:prstGeom prst="rect">
            <a:avLst/>
          </a:prstGeom>
          <a:noFill/>
        </p:spPr>
        <p:txBody>
          <a:bodyPr wrap="none" rtlCol="0">
            <a:spAutoFit/>
          </a:bodyPr>
          <a:lstStyle/>
          <a:p>
            <a:r>
              <a:rPr lang="it-IT" sz="1800" dirty="0">
                <a:solidFill>
                  <a:schemeClr val="bg1">
                    <a:lumMod val="50000"/>
                  </a:schemeClr>
                </a:solidFill>
              </a:rPr>
              <a:t>Comune di Sulbiate</a:t>
            </a:r>
          </a:p>
        </p:txBody>
      </p:sp>
      <p:sp>
        <p:nvSpPr>
          <p:cNvPr id="2" name="Rectangle 50">
            <a:extLst>
              <a:ext uri="{FF2B5EF4-FFF2-40B4-BE49-F238E27FC236}">
                <a16:creationId xmlns="" xmlns:a16="http://schemas.microsoft.com/office/drawing/2014/main" id="{BB13E363-8601-4B99-BA8B-1AC4246ECC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51">
            <a:extLst>
              <a:ext uri="{FF2B5EF4-FFF2-40B4-BE49-F238E27FC236}">
                <a16:creationId xmlns="" xmlns:a16="http://schemas.microsoft.com/office/drawing/2014/main" id="{D959A045-929E-4498-A2D2-BB08A446981C}"/>
              </a:ext>
            </a:extLst>
          </p:cNvPr>
          <p:cNvSpPr>
            <a:spLocks noChangeArrowheads="1"/>
          </p:cNvSpPr>
          <p:nvPr/>
        </p:nvSpPr>
        <p:spPr bwMode="auto">
          <a:xfrm>
            <a:off x="0" y="51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4" name="Text Box 7">
            <a:extLst>
              <a:ext uri="{FF2B5EF4-FFF2-40B4-BE49-F238E27FC236}">
                <a16:creationId xmlns="" xmlns:a16="http://schemas.microsoft.com/office/drawing/2014/main" id="{90358A80-049E-4950-99B9-52EFFF7A17EE}"/>
              </a:ext>
            </a:extLst>
          </p:cNvPr>
          <p:cNvSpPr txBox="1">
            <a:spLocks noChangeArrowheads="1"/>
          </p:cNvSpPr>
          <p:nvPr/>
        </p:nvSpPr>
        <p:spPr bwMode="auto">
          <a:xfrm>
            <a:off x="0" y="2723470"/>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it-IT" b="1" dirty="0"/>
              <a:t>Variante Piano di Governo del Territorio</a:t>
            </a:r>
          </a:p>
          <a:p>
            <a:pPr algn="ctr" eaLnBrk="1" hangingPunct="1"/>
            <a:r>
              <a:rPr lang="it-IT" b="1" dirty="0"/>
              <a:t>Valutazione Ambientale Strategica</a:t>
            </a:r>
          </a:p>
          <a:p>
            <a:pPr algn="ctr" eaLnBrk="1" hangingPunct="1"/>
            <a:endParaRPr lang="it-IT" b="1" dirty="0"/>
          </a:p>
          <a:p>
            <a:pPr algn="ctr" eaLnBrk="1" hangingPunct="1"/>
            <a:endParaRPr lang="it-IT" b="1" dirty="0"/>
          </a:p>
          <a:p>
            <a:pPr algn="ctr" eaLnBrk="1" hangingPunct="1"/>
            <a:endParaRPr lang="it-IT" b="1" dirty="0"/>
          </a:p>
          <a:p>
            <a:pPr algn="ctr" eaLnBrk="1" hangingPunct="1"/>
            <a:r>
              <a:rPr lang="it-IT" sz="1400" dirty="0"/>
              <a:t>Sulbiate, 28 marzo 2022</a:t>
            </a:r>
          </a:p>
        </p:txBody>
      </p:sp>
      <p:cxnSp>
        <p:nvCxnSpPr>
          <p:cNvPr id="23" name="Connettore diritto 22">
            <a:extLst>
              <a:ext uri="{FF2B5EF4-FFF2-40B4-BE49-F238E27FC236}">
                <a16:creationId xmlns="" xmlns:a16="http://schemas.microsoft.com/office/drawing/2014/main" id="{4AC9C8CE-3ECB-4AD1-ADD3-1413D00541EB}"/>
              </a:ext>
            </a:extLst>
          </p:cNvPr>
          <p:cNvCxnSpPr/>
          <p:nvPr/>
        </p:nvCxnSpPr>
        <p:spPr>
          <a:xfrm>
            <a:off x="580135" y="4337637"/>
            <a:ext cx="7740713" cy="0"/>
          </a:xfrm>
          <a:prstGeom prst="line">
            <a:avLst/>
          </a:prstGeom>
          <a:ln w="28575">
            <a:solidFill>
              <a:srgbClr val="339966"/>
            </a:solidFill>
          </a:ln>
        </p:spPr>
        <p:style>
          <a:lnRef idx="1">
            <a:schemeClr val="accent1"/>
          </a:lnRef>
          <a:fillRef idx="0">
            <a:schemeClr val="accent1"/>
          </a:fillRef>
          <a:effectRef idx="0">
            <a:schemeClr val="accent1"/>
          </a:effectRef>
          <a:fontRef idx="minor">
            <a:schemeClr val="tx1"/>
          </a:fontRef>
        </p:style>
      </p:cxnSp>
      <p:pic>
        <p:nvPicPr>
          <p:cNvPr id="1085" name="Picture 61" descr="Risultati immagini per logo comune sulbiate">
            <a:extLst>
              <a:ext uri="{FF2B5EF4-FFF2-40B4-BE49-F238E27FC236}">
                <a16:creationId xmlns="" xmlns:a16="http://schemas.microsoft.com/office/drawing/2014/main" id="{45D62FA0-7300-4E50-B9B4-8C7D63DE7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319" y="172226"/>
            <a:ext cx="1275361" cy="1275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PGT – Valutazione effetti ambientali DdP</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61913" y="762494"/>
            <a:ext cx="8587819" cy="5027017"/>
          </a:xfrm>
          <a:prstGeom prst="rect">
            <a:avLst/>
          </a:prstGeom>
          <a:noFill/>
        </p:spPr>
        <p:txBody>
          <a:bodyPr wrap="square">
            <a:spAutoFit/>
          </a:bodyPr>
          <a:lstStyle/>
          <a:p>
            <a:pPr algn="just">
              <a:lnSpc>
                <a:spcPct val="150000"/>
              </a:lnSpc>
            </a:pPr>
            <a:r>
              <a:rPr lang="it-IT" sz="1800" dirty="0"/>
              <a:t>Il Documento di Piano </a:t>
            </a:r>
            <a:r>
              <a:rPr lang="it-IT" sz="1800" b="1" dirty="0"/>
              <a:t>non prevede nuove trasformazioni urbane</a:t>
            </a:r>
            <a:r>
              <a:rPr lang="it-IT" sz="1800" dirty="0"/>
              <a:t>, ma solo la </a:t>
            </a:r>
            <a:r>
              <a:rPr lang="it-IT" sz="1800" b="1" dirty="0"/>
              <a:t>riconferma delle previsioni </a:t>
            </a:r>
            <a:r>
              <a:rPr lang="it-IT" sz="1800" dirty="0"/>
              <a:t>di trasformazione già contenute nel PGT previgente che subiscono comunque una </a:t>
            </a:r>
            <a:r>
              <a:rPr lang="it-IT" sz="1800" b="1" dirty="0"/>
              <a:t>riduzione riguardo le volumetrie previste</a:t>
            </a:r>
            <a:r>
              <a:rPr lang="it-IT" sz="1800" dirty="0"/>
              <a:t>. Si tratta di previsioni con destinazione d’uso prevalente residenziale, per un carico insediativo complessivo pari a </a:t>
            </a:r>
            <a:r>
              <a:rPr lang="it-IT" sz="1800" b="1" dirty="0"/>
              <a:t>351 abitanti teorici insediabili</a:t>
            </a:r>
            <a:r>
              <a:rPr lang="it-IT" sz="1800" dirty="0"/>
              <a:t>.</a:t>
            </a:r>
          </a:p>
          <a:p>
            <a:pPr algn="just">
              <a:lnSpc>
                <a:spcPct val="150000"/>
              </a:lnSpc>
            </a:pPr>
            <a:endParaRPr lang="it-IT" sz="1800" dirty="0"/>
          </a:p>
          <a:p>
            <a:pPr algn="just">
              <a:lnSpc>
                <a:spcPct val="150000"/>
              </a:lnSpc>
            </a:pPr>
            <a:r>
              <a:rPr lang="it-IT" sz="1800" b="0" i="0" u="none" strike="noStrike" baseline="0" dirty="0">
                <a:solidFill>
                  <a:srgbClr val="000000"/>
                </a:solidFill>
                <a:latin typeface="Arial" panose="020B0604020202020204" pitchFamily="34" charset="0"/>
              </a:rPr>
              <a:t>Poiché la variante al PGT attribuisce ad alcuni di tali ambiti la possibilità di un aumento volumetrico pari al 15% rispetto all'indice loro attribuito, al fine di destinare i potenziali introiti a specifici interventi di miglioramento delle prestazioni energetiche degli edifici, incremento dei servizi e del verde, mobilità sostenibile, ecc., la stima degli abitanti insediabili </a:t>
            </a:r>
            <a:r>
              <a:rPr lang="it-IT" sz="1800" i="0" u="none" strike="noStrike" baseline="0" dirty="0">
                <a:solidFill>
                  <a:srgbClr val="000000"/>
                </a:solidFill>
                <a:latin typeface="Arial" panose="020B0604020202020204" pitchFamily="34" charset="0"/>
              </a:rPr>
              <a:t>potrebbe incrementare di 79 unità</a:t>
            </a:r>
            <a:r>
              <a:rPr lang="it-IT" sz="1800" b="0" i="0" u="none" strike="noStrike" baseline="0" dirty="0">
                <a:solidFill>
                  <a:srgbClr val="000000"/>
                </a:solidFill>
                <a:latin typeface="Arial" panose="020B0604020202020204" pitchFamily="34" charset="0"/>
              </a:rPr>
              <a:t>. </a:t>
            </a:r>
            <a:endParaRPr lang="it-IT" sz="1800" dirty="0"/>
          </a:p>
          <a:p>
            <a:pPr algn="just">
              <a:lnSpc>
                <a:spcPct val="150000"/>
              </a:lnSpc>
            </a:pPr>
            <a:r>
              <a:rPr lang="it-IT" sz="1800" dirty="0"/>
              <a:t> </a:t>
            </a:r>
          </a:p>
        </p:txBody>
      </p:sp>
    </p:spTree>
    <p:extLst>
      <p:ext uri="{BB962C8B-B14F-4D97-AF65-F5344CB8AC3E}">
        <p14:creationId xmlns:p14="http://schemas.microsoft.com/office/powerpoint/2010/main" val="163969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PGT – Valutazione effetti ambientali DdP</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8DBCCD86-6B94-4F82-B42E-039D55103E9F}"/>
              </a:ext>
            </a:extLst>
          </p:cNvPr>
          <p:cNvPicPr>
            <a:picLocks noChangeAspect="1"/>
          </p:cNvPicPr>
          <p:nvPr/>
        </p:nvPicPr>
        <p:blipFill>
          <a:blip r:embed="rId3"/>
          <a:stretch>
            <a:fillRect/>
          </a:stretch>
        </p:blipFill>
        <p:spPr>
          <a:xfrm>
            <a:off x="3450210" y="2047580"/>
            <a:ext cx="5619225" cy="4752059"/>
          </a:xfrm>
          <a:prstGeom prst="rect">
            <a:avLst/>
          </a:prstGeom>
        </p:spPr>
      </p:pic>
      <p:pic>
        <p:nvPicPr>
          <p:cNvPr id="10" name="Immagine 9">
            <a:extLst>
              <a:ext uri="{FF2B5EF4-FFF2-40B4-BE49-F238E27FC236}">
                <a16:creationId xmlns="" xmlns:a16="http://schemas.microsoft.com/office/drawing/2014/main" id="{29D8E3EF-3262-4DEC-91BA-C40AA1D02A18}"/>
              </a:ext>
            </a:extLst>
          </p:cNvPr>
          <p:cNvPicPr>
            <a:picLocks noChangeAspect="1"/>
          </p:cNvPicPr>
          <p:nvPr/>
        </p:nvPicPr>
        <p:blipFill>
          <a:blip r:embed="rId4"/>
          <a:stretch>
            <a:fillRect/>
          </a:stretch>
        </p:blipFill>
        <p:spPr>
          <a:xfrm>
            <a:off x="387350" y="762396"/>
            <a:ext cx="6022878" cy="2139187"/>
          </a:xfrm>
          <a:prstGeom prst="rect">
            <a:avLst/>
          </a:prstGeom>
        </p:spPr>
      </p:pic>
    </p:spTree>
    <p:extLst>
      <p:ext uri="{BB962C8B-B14F-4D97-AF65-F5344CB8AC3E}">
        <p14:creationId xmlns:p14="http://schemas.microsoft.com/office/powerpoint/2010/main" val="107521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PGT – Valutazione effetti ambientali </a:t>
            </a:r>
            <a:r>
              <a:rPr lang="it-IT" b="1" dirty="0" err="1"/>
              <a:t>PdR</a:t>
            </a:r>
            <a:endParaRPr lang="it-IT" b="1" dirty="0"/>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07054" y="639878"/>
            <a:ext cx="8642677" cy="2534027"/>
          </a:xfrm>
          <a:prstGeom prst="rect">
            <a:avLst/>
          </a:prstGeom>
          <a:noFill/>
        </p:spPr>
        <p:txBody>
          <a:bodyPr wrap="square">
            <a:spAutoFit/>
          </a:bodyPr>
          <a:lstStyle/>
          <a:p>
            <a:pPr algn="just">
              <a:lnSpc>
                <a:spcPct val="150000"/>
              </a:lnSpc>
            </a:pPr>
            <a:r>
              <a:rPr lang="it-IT" sz="1800" b="0" i="0" u="none" strike="noStrike" baseline="0" dirty="0">
                <a:solidFill>
                  <a:srgbClr val="000000"/>
                </a:solidFill>
                <a:latin typeface="Arial" panose="020B0604020202020204" pitchFamily="34" charset="0"/>
              </a:rPr>
              <a:t>All’interno del Piano delle Regole sono previsti </a:t>
            </a:r>
            <a:r>
              <a:rPr lang="it-IT" sz="1800" b="1" i="0" u="none" strike="noStrike" baseline="0" dirty="0">
                <a:solidFill>
                  <a:srgbClr val="000000"/>
                </a:solidFill>
                <a:latin typeface="Arial" panose="020B0604020202020204" pitchFamily="34" charset="0"/>
              </a:rPr>
              <a:t>due Piani Attuativi di Completamento</a:t>
            </a:r>
            <a:r>
              <a:rPr lang="it-IT" sz="1800" b="0" i="0" u="none" strike="noStrike" baseline="0" dirty="0">
                <a:solidFill>
                  <a:srgbClr val="000000"/>
                </a:solidFill>
                <a:latin typeface="Arial" panose="020B0604020202020204" pitchFamily="34" charset="0"/>
              </a:rPr>
              <a:t> (PAC) e </a:t>
            </a:r>
            <a:r>
              <a:rPr lang="it-IT" sz="1800" b="1" i="0" u="none" strike="noStrike" baseline="0" dirty="0">
                <a:solidFill>
                  <a:srgbClr val="000000"/>
                </a:solidFill>
                <a:latin typeface="Arial" panose="020B0604020202020204" pitchFamily="34" charset="0"/>
              </a:rPr>
              <a:t>quattro Piani Attuativi di Recupero </a:t>
            </a:r>
            <a:r>
              <a:rPr lang="it-IT" sz="1800" b="0" i="0" u="none" strike="noStrike" baseline="0" dirty="0">
                <a:solidFill>
                  <a:srgbClr val="000000"/>
                </a:solidFill>
                <a:latin typeface="Arial" panose="020B0604020202020204" pitchFamily="34" charset="0"/>
              </a:rPr>
              <a:t>(PAR) a destinazione d’uso residenziale, per un </a:t>
            </a:r>
            <a:r>
              <a:rPr lang="it-IT" sz="1800" b="1" i="0" u="none" strike="noStrike" baseline="0" dirty="0">
                <a:solidFill>
                  <a:srgbClr val="000000"/>
                </a:solidFill>
                <a:latin typeface="Arial" panose="020B0604020202020204" pitchFamily="34" charset="0"/>
              </a:rPr>
              <a:t>carico insediativo teorico pari a 191 unità</a:t>
            </a:r>
            <a:r>
              <a:rPr lang="it-IT" sz="1800" b="0" i="0" u="none" strike="noStrike" baseline="0" dirty="0">
                <a:solidFill>
                  <a:srgbClr val="000000"/>
                </a:solidFill>
                <a:latin typeface="Arial" panose="020B0604020202020204" pitchFamily="34" charset="0"/>
              </a:rPr>
              <a:t>. Anche in questo caso, poiché la variante al PGT attribuisce la possibilità anche ai PAC e ai PAR di un aumento volumetrico pari al 15% rispetto all'indice loro attribuito, la stima degli abitanti insediabili potrebbe incrementare di 29 unità. </a:t>
            </a:r>
            <a:endParaRPr lang="it-IT" sz="1800" dirty="0"/>
          </a:p>
        </p:txBody>
      </p:sp>
      <p:pic>
        <p:nvPicPr>
          <p:cNvPr id="6" name="Immagine 5">
            <a:extLst>
              <a:ext uri="{FF2B5EF4-FFF2-40B4-BE49-F238E27FC236}">
                <a16:creationId xmlns="" xmlns:a16="http://schemas.microsoft.com/office/drawing/2014/main" id="{1F8704AD-F7E6-49EC-9347-131EC0577A0C}"/>
              </a:ext>
            </a:extLst>
          </p:cNvPr>
          <p:cNvPicPr>
            <a:picLocks noChangeAspect="1"/>
          </p:cNvPicPr>
          <p:nvPr/>
        </p:nvPicPr>
        <p:blipFill>
          <a:blip r:embed="rId3"/>
          <a:stretch>
            <a:fillRect/>
          </a:stretch>
        </p:blipFill>
        <p:spPr>
          <a:xfrm>
            <a:off x="4931852" y="3229961"/>
            <a:ext cx="4212148" cy="3586763"/>
          </a:xfrm>
          <a:prstGeom prst="rect">
            <a:avLst/>
          </a:prstGeom>
        </p:spPr>
      </p:pic>
      <p:pic>
        <p:nvPicPr>
          <p:cNvPr id="4" name="Immagine 3">
            <a:extLst>
              <a:ext uri="{FF2B5EF4-FFF2-40B4-BE49-F238E27FC236}">
                <a16:creationId xmlns="" xmlns:a16="http://schemas.microsoft.com/office/drawing/2014/main" id="{CFA340B7-40A8-4995-BD74-29E18437CE13}"/>
              </a:ext>
            </a:extLst>
          </p:cNvPr>
          <p:cNvPicPr>
            <a:picLocks noChangeAspect="1"/>
          </p:cNvPicPr>
          <p:nvPr/>
        </p:nvPicPr>
        <p:blipFill>
          <a:blip r:embed="rId4"/>
          <a:stretch>
            <a:fillRect/>
          </a:stretch>
        </p:blipFill>
        <p:spPr>
          <a:xfrm>
            <a:off x="557883" y="3271237"/>
            <a:ext cx="5943453" cy="1437306"/>
          </a:xfrm>
          <a:prstGeom prst="rect">
            <a:avLst/>
          </a:prstGeom>
        </p:spPr>
      </p:pic>
    </p:spTree>
    <p:extLst>
      <p:ext uri="{BB962C8B-B14F-4D97-AF65-F5344CB8AC3E}">
        <p14:creationId xmlns:p14="http://schemas.microsoft.com/office/powerpoint/2010/main" val="42433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PGT – Valutazione effetti ambientali </a:t>
            </a:r>
            <a:r>
              <a:rPr lang="it-IT" b="1" dirty="0" err="1"/>
              <a:t>PdS</a:t>
            </a:r>
            <a:endParaRPr lang="it-IT" b="1" dirty="0"/>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07054" y="639878"/>
            <a:ext cx="8642677" cy="1703030"/>
          </a:xfrm>
          <a:prstGeom prst="rect">
            <a:avLst/>
          </a:prstGeom>
          <a:noFill/>
        </p:spPr>
        <p:txBody>
          <a:bodyPr wrap="square">
            <a:spAutoFit/>
          </a:bodyPr>
          <a:lstStyle/>
          <a:p>
            <a:pPr algn="just">
              <a:lnSpc>
                <a:spcPct val="150000"/>
              </a:lnSpc>
            </a:pPr>
            <a:r>
              <a:rPr lang="it-IT" sz="1800" b="0" i="0" u="none" strike="noStrike" baseline="0" dirty="0">
                <a:solidFill>
                  <a:srgbClr val="000000"/>
                </a:solidFill>
                <a:latin typeface="Arial" panose="020B0604020202020204" pitchFamily="34" charset="0"/>
              </a:rPr>
              <a:t>La variante al PGT, con riferimento al Piano dei Servizi, prevede la realizzazione di alcuni servizi ritenuti fondamentali per il conseguimento degli obiettivi di funzionalità urbana quali: </a:t>
            </a:r>
            <a:r>
              <a:rPr lang="it-IT" sz="1800" b="1" i="0" u="none" strike="noStrike" baseline="0" dirty="0">
                <a:solidFill>
                  <a:srgbClr val="000000"/>
                </a:solidFill>
                <a:latin typeface="Arial" panose="020B0604020202020204" pitchFamily="34" charset="0"/>
              </a:rPr>
              <a:t>impianto tecnologico, servizi istituzionali, spazi per la mobilità e i parcheggi, aree a verde</a:t>
            </a:r>
            <a:r>
              <a:rPr lang="it-IT" sz="1800" b="0" i="0" u="none" strike="noStrike" baseline="0" dirty="0">
                <a:solidFill>
                  <a:srgbClr val="000000"/>
                </a:solidFill>
                <a:latin typeface="Arial" panose="020B0604020202020204" pitchFamily="34" charset="0"/>
              </a:rPr>
              <a:t>. </a:t>
            </a:r>
            <a:endParaRPr lang="it-IT" sz="1800" dirty="0"/>
          </a:p>
        </p:txBody>
      </p:sp>
      <p:pic>
        <p:nvPicPr>
          <p:cNvPr id="3" name="Immagine 2">
            <a:extLst>
              <a:ext uri="{FF2B5EF4-FFF2-40B4-BE49-F238E27FC236}">
                <a16:creationId xmlns="" xmlns:a16="http://schemas.microsoft.com/office/drawing/2014/main" id="{7A3065E7-CCC9-4624-85CA-CAAC0CC83040}"/>
              </a:ext>
            </a:extLst>
          </p:cNvPr>
          <p:cNvPicPr>
            <a:picLocks noChangeAspect="1"/>
          </p:cNvPicPr>
          <p:nvPr/>
        </p:nvPicPr>
        <p:blipFill>
          <a:blip r:embed="rId3"/>
          <a:stretch>
            <a:fillRect/>
          </a:stretch>
        </p:blipFill>
        <p:spPr>
          <a:xfrm>
            <a:off x="3233394" y="1960300"/>
            <a:ext cx="5910606" cy="4897700"/>
          </a:xfrm>
          <a:prstGeom prst="rect">
            <a:avLst/>
          </a:prstGeom>
        </p:spPr>
      </p:pic>
      <p:sp>
        <p:nvSpPr>
          <p:cNvPr id="14" name="CasellaDiTesto 13">
            <a:extLst>
              <a:ext uri="{FF2B5EF4-FFF2-40B4-BE49-F238E27FC236}">
                <a16:creationId xmlns="" xmlns:a16="http://schemas.microsoft.com/office/drawing/2014/main" id="{A9264C7B-07BE-4C1C-AF07-92AACB2B80AC}"/>
              </a:ext>
            </a:extLst>
          </p:cNvPr>
          <p:cNvSpPr txBox="1"/>
          <p:nvPr/>
        </p:nvSpPr>
        <p:spPr>
          <a:xfrm>
            <a:off x="407054" y="2342908"/>
            <a:ext cx="2806636" cy="4196020"/>
          </a:xfrm>
          <a:prstGeom prst="rect">
            <a:avLst/>
          </a:prstGeom>
          <a:noFill/>
        </p:spPr>
        <p:txBody>
          <a:bodyPr wrap="square">
            <a:spAutoFit/>
          </a:bodyPr>
          <a:lstStyle/>
          <a:p>
            <a:pPr algn="just">
              <a:lnSpc>
                <a:spcPct val="150000"/>
              </a:lnSpc>
            </a:pPr>
            <a:r>
              <a:rPr lang="it-IT" sz="1800" dirty="0">
                <a:solidFill>
                  <a:srgbClr val="000000"/>
                </a:solidFill>
              </a:rPr>
              <a:t>A questi servizi è riconosciuto un indice urbanistico compensativo pari a IT = 0,1 mq/mq da utilizzarsi nel tessuto urbano consolidato; tale indice urbanistico compensativo non comporta un incremento di abitanti teorici. </a:t>
            </a:r>
          </a:p>
        </p:txBody>
      </p:sp>
    </p:spTree>
    <p:extLst>
      <p:ext uri="{BB962C8B-B14F-4D97-AF65-F5344CB8AC3E}">
        <p14:creationId xmlns:p14="http://schemas.microsoft.com/office/powerpoint/2010/main" val="110947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387350" y="696119"/>
            <a:ext cx="8642677" cy="6068584"/>
          </a:xfrm>
          <a:prstGeom prst="rect">
            <a:avLst/>
          </a:prstGeom>
          <a:noFill/>
        </p:spPr>
        <p:txBody>
          <a:bodyPr wrap="square">
            <a:spAutoFit/>
          </a:bodyPr>
          <a:lstStyle/>
          <a:p>
            <a:pPr algn="just">
              <a:lnSpc>
                <a:spcPct val="150000"/>
              </a:lnSpc>
            </a:pPr>
            <a:r>
              <a:rPr lang="it-IT" sz="1700" b="1" i="0" u="none" strike="noStrike" baseline="0" dirty="0">
                <a:solidFill>
                  <a:srgbClr val="000000"/>
                </a:solidFill>
                <a:latin typeface="Arial" panose="020B0604020202020204" pitchFamily="34" charset="0"/>
              </a:rPr>
              <a:t>Consumo di suolo</a:t>
            </a:r>
          </a:p>
          <a:p>
            <a:pPr algn="just">
              <a:lnSpc>
                <a:spcPct val="150000"/>
              </a:lnSpc>
            </a:pPr>
            <a:r>
              <a:rPr lang="it-IT" sz="1700" dirty="0">
                <a:solidFill>
                  <a:srgbClr val="000000"/>
                </a:solidFill>
              </a:rPr>
              <a:t>L</a:t>
            </a:r>
            <a:r>
              <a:rPr lang="it-IT" sz="1700" b="0" i="0" u="none" strike="noStrike" baseline="0" dirty="0">
                <a:solidFill>
                  <a:srgbClr val="000000"/>
                </a:solidFill>
                <a:latin typeface="Arial" panose="020B0604020202020204" pitchFamily="34" charset="0"/>
              </a:rPr>
              <a:t>a superficie territoriale coinvolta dagli AT e dai PA ammonta a 236.499 mq, con un </a:t>
            </a:r>
            <a:r>
              <a:rPr lang="it-IT" sz="1700" b="1" i="0" u="none" strike="noStrike" baseline="0" dirty="0">
                <a:solidFill>
                  <a:srgbClr val="000000"/>
                </a:solidFill>
                <a:latin typeface="Arial" panose="020B0604020202020204" pitchFamily="34" charset="0"/>
              </a:rPr>
              <a:t>incremento complessivo del suolo urbanizzato dello scenario di piano rispetto ad oggi pari al 18% circa</a:t>
            </a:r>
            <a:r>
              <a:rPr lang="it-IT" sz="1700" b="0" i="0" u="none" strike="noStrike" baseline="0" dirty="0">
                <a:solidFill>
                  <a:srgbClr val="000000"/>
                </a:solidFill>
                <a:latin typeface="Arial" panose="020B0604020202020204" pitchFamily="34" charset="0"/>
              </a:rPr>
              <a:t>. Le superfici territoriali rispondono a destinazioni d’uso e livelli di edificazione e impermeabilizzazione del suolo ampiamente differenti:</a:t>
            </a:r>
          </a:p>
          <a:p>
            <a:pPr algn="just">
              <a:lnSpc>
                <a:spcPct val="150000"/>
              </a:lnSpc>
            </a:pPr>
            <a:r>
              <a:rPr lang="it-IT" sz="1700" b="0" i="0" u="none" strike="noStrike" baseline="0" dirty="0">
                <a:solidFill>
                  <a:srgbClr val="000000"/>
                </a:solidFill>
                <a:latin typeface="Arial" panose="020B0604020202020204" pitchFamily="34" charset="0"/>
              </a:rPr>
              <a:t>• l’Ambito AT1 è un recupero di un’area dismessa e quindi già edificata</a:t>
            </a:r>
          </a:p>
          <a:p>
            <a:pPr algn="just">
              <a:lnSpc>
                <a:spcPct val="150000"/>
              </a:lnSpc>
            </a:pPr>
            <a:r>
              <a:rPr lang="it-IT" sz="1700" b="0" i="0" u="none" strike="noStrike" baseline="0" dirty="0">
                <a:solidFill>
                  <a:srgbClr val="000000"/>
                </a:solidFill>
                <a:latin typeface="Arial" panose="020B0604020202020204" pitchFamily="34" charset="0"/>
              </a:rPr>
              <a:t>• l’Ambito AT3 risulta essere in parte già edificato (30% circa)</a:t>
            </a:r>
          </a:p>
          <a:p>
            <a:pPr algn="just">
              <a:lnSpc>
                <a:spcPct val="150000"/>
              </a:lnSpc>
            </a:pPr>
            <a:r>
              <a:rPr lang="it-IT" sz="1700" b="0" i="0" u="none" strike="noStrike" baseline="0" dirty="0">
                <a:solidFill>
                  <a:srgbClr val="000000"/>
                </a:solidFill>
                <a:latin typeface="Arial" panose="020B0604020202020204" pitchFamily="34" charset="0"/>
              </a:rPr>
              <a:t>• l’Ambito AT5 risulta essere in parte già edificato (50% circa)</a:t>
            </a:r>
          </a:p>
          <a:p>
            <a:pPr algn="just">
              <a:lnSpc>
                <a:spcPct val="150000"/>
              </a:lnSpc>
            </a:pPr>
            <a:r>
              <a:rPr lang="it-IT" sz="1700" b="0" i="0" u="none" strike="noStrike" baseline="0" dirty="0">
                <a:solidFill>
                  <a:srgbClr val="000000"/>
                </a:solidFill>
                <a:latin typeface="Arial" panose="020B0604020202020204" pitchFamily="34" charset="0"/>
              </a:rPr>
              <a:t>• i PAR sono tutti Piani Attuativi di Recupero di aree già urbanizzate.</a:t>
            </a:r>
          </a:p>
          <a:p>
            <a:pPr algn="just">
              <a:lnSpc>
                <a:spcPct val="150000"/>
              </a:lnSpc>
            </a:pPr>
            <a:endParaRPr lang="it-IT" sz="600" b="0" i="0" u="none" strike="noStrike" baseline="0" dirty="0">
              <a:solidFill>
                <a:srgbClr val="000000"/>
              </a:solidFill>
              <a:latin typeface="Arial" panose="020B0604020202020204" pitchFamily="34" charset="0"/>
            </a:endParaRPr>
          </a:p>
          <a:p>
            <a:pPr algn="just">
              <a:lnSpc>
                <a:spcPct val="150000"/>
              </a:lnSpc>
            </a:pPr>
            <a:r>
              <a:rPr lang="it-IT" sz="1700" b="0" i="0" u="none" strike="noStrike" baseline="0" dirty="0">
                <a:solidFill>
                  <a:srgbClr val="000000"/>
                </a:solidFill>
                <a:latin typeface="Arial" panose="020B0604020202020204" pitchFamily="34" charset="0"/>
              </a:rPr>
              <a:t>Il consumo di suolo effettivo ammonta approssimativamente a 185.100 mq che sale a 198.100 mq circa se sommiamo a tale cifra complessiva la superficie territoriale destinata alla realizzazione dei servizi fondamentali che implicano una edificazione (ampliamento cimitero, parcheggi, vasca volano). L’incremento complessivo del suolo urbanizzato dello scenario di piano rispetto ad oggi, risulterebbe quindi essere pari al </a:t>
            </a:r>
            <a:r>
              <a:rPr lang="it-IT" sz="1700" b="1" i="0" u="none" strike="noStrike" baseline="0" dirty="0">
                <a:solidFill>
                  <a:srgbClr val="000000"/>
                </a:solidFill>
                <a:latin typeface="Arial" panose="020B0604020202020204" pitchFamily="34" charset="0"/>
              </a:rPr>
              <a:t>15% circa</a:t>
            </a:r>
            <a:r>
              <a:rPr lang="it-IT" sz="1700" b="0" i="0" u="none" strike="noStrike" baseline="0" dirty="0">
                <a:solidFill>
                  <a:srgbClr val="000000"/>
                </a:solidFill>
                <a:latin typeface="Arial" panose="020B0604020202020204" pitchFamily="34" charset="0"/>
              </a:rPr>
              <a:t>.</a:t>
            </a:r>
            <a:endParaRPr lang="it-IT" sz="1700" dirty="0"/>
          </a:p>
        </p:txBody>
      </p:sp>
    </p:spTree>
    <p:extLst>
      <p:ext uri="{BB962C8B-B14F-4D97-AF65-F5344CB8AC3E}">
        <p14:creationId xmlns:p14="http://schemas.microsoft.com/office/powerpoint/2010/main" val="264121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07055" y="685800"/>
            <a:ext cx="8642677" cy="4588436"/>
          </a:xfrm>
          <a:prstGeom prst="rect">
            <a:avLst/>
          </a:prstGeom>
          <a:noFill/>
        </p:spPr>
        <p:txBody>
          <a:bodyPr wrap="square">
            <a:spAutoFit/>
          </a:bodyPr>
          <a:lstStyle/>
          <a:p>
            <a:pPr algn="just">
              <a:lnSpc>
                <a:spcPct val="150000"/>
              </a:lnSpc>
            </a:pPr>
            <a:r>
              <a:rPr lang="it-IT" sz="1700" b="1" dirty="0">
                <a:solidFill>
                  <a:srgbClr val="000000"/>
                </a:solidFill>
              </a:rPr>
              <a:t>Abitanti teorici insediabili</a:t>
            </a:r>
          </a:p>
          <a:p>
            <a:pPr algn="just">
              <a:lnSpc>
                <a:spcPct val="150000"/>
              </a:lnSpc>
            </a:pPr>
            <a:r>
              <a:rPr lang="it-IT" sz="1800" dirty="0">
                <a:solidFill>
                  <a:srgbClr val="000000"/>
                </a:solidFill>
              </a:rPr>
              <a:t>G</a:t>
            </a:r>
            <a:r>
              <a:rPr lang="it-IT" sz="1800" b="0" i="0" u="none" strike="noStrike" baseline="0" dirty="0">
                <a:solidFill>
                  <a:srgbClr val="000000"/>
                </a:solidFill>
                <a:latin typeface="Arial" panose="020B0604020202020204" pitchFamily="34" charset="0"/>
              </a:rPr>
              <a:t>li incrementi previsti sono i seguenti:</a:t>
            </a:r>
          </a:p>
          <a:p>
            <a:pPr algn="just">
              <a:lnSpc>
                <a:spcPct val="150000"/>
              </a:lnSpc>
            </a:pPr>
            <a:r>
              <a:rPr lang="it-IT" sz="1800" b="0" i="0" u="none" strike="noStrike" baseline="0" dirty="0">
                <a:solidFill>
                  <a:srgbClr val="000000"/>
                </a:solidFill>
                <a:latin typeface="Arial" panose="020B0604020202020204" pitchFamily="34" charset="0"/>
              </a:rPr>
              <a:t>• Ambiti di trasformazione – 351 abitanti teorici insediabili, incrementabili di 79 unità con i meccanismi premiali legati ad alcune trasformazioni</a:t>
            </a:r>
          </a:p>
          <a:p>
            <a:pPr algn="just">
              <a:lnSpc>
                <a:spcPct val="150000"/>
              </a:lnSpc>
            </a:pPr>
            <a:r>
              <a:rPr lang="it-IT" sz="1800" b="0" i="0" u="none" strike="noStrike" baseline="0" dirty="0">
                <a:solidFill>
                  <a:srgbClr val="000000"/>
                </a:solidFill>
                <a:latin typeface="Arial" panose="020B0604020202020204" pitchFamily="34" charset="0"/>
              </a:rPr>
              <a:t>• PAC/PAR – 191 abitanti teorici insediabili, incrementabili di 29 unità con i meccanismi premiali legati ad alcune trasformazioni.</a:t>
            </a:r>
          </a:p>
          <a:p>
            <a:pPr algn="just">
              <a:lnSpc>
                <a:spcPct val="150000"/>
              </a:lnSpc>
            </a:pPr>
            <a:endParaRPr lang="it-IT" sz="1800" b="0" i="0" u="none" strike="noStrike" baseline="0" dirty="0">
              <a:solidFill>
                <a:srgbClr val="000000"/>
              </a:solidFill>
              <a:latin typeface="Arial" panose="020B0604020202020204" pitchFamily="34" charset="0"/>
            </a:endParaRPr>
          </a:p>
          <a:p>
            <a:pPr algn="just">
              <a:lnSpc>
                <a:spcPct val="150000"/>
              </a:lnSpc>
            </a:pPr>
            <a:r>
              <a:rPr lang="it-IT" sz="1800" b="1" i="0" u="none" strike="noStrike" baseline="0" dirty="0">
                <a:solidFill>
                  <a:srgbClr val="000000"/>
                </a:solidFill>
                <a:latin typeface="Arial" panose="020B0604020202020204" pitchFamily="34" charset="0"/>
              </a:rPr>
              <a:t>Lo scenario di piano introduce un quantitativo di abitanti teorici insediabili che oscilla da 542 unità a 650 unità</a:t>
            </a:r>
            <a:r>
              <a:rPr lang="it-IT" sz="1800" b="0" i="0" u="none" strike="noStrike" baseline="0" dirty="0">
                <a:solidFill>
                  <a:srgbClr val="000000"/>
                </a:solidFill>
                <a:latin typeface="Arial" panose="020B0604020202020204" pitchFamily="34" charset="0"/>
              </a:rPr>
              <a:t>.</a:t>
            </a:r>
          </a:p>
          <a:p>
            <a:pPr algn="just">
              <a:lnSpc>
                <a:spcPct val="150000"/>
              </a:lnSpc>
            </a:pPr>
            <a:r>
              <a:rPr lang="it-IT" sz="1800" b="0" i="0" u="none" strike="noStrike" baseline="0" dirty="0">
                <a:solidFill>
                  <a:srgbClr val="000000"/>
                </a:solidFill>
                <a:latin typeface="Arial" panose="020B0604020202020204" pitchFamily="34" charset="0"/>
              </a:rPr>
              <a:t>L’aumento complessivo rispetto alla popolazione residente oscilla </a:t>
            </a:r>
            <a:r>
              <a:rPr lang="it-IT" sz="1800" b="1" i="0" u="none" strike="noStrike" baseline="0" dirty="0">
                <a:solidFill>
                  <a:srgbClr val="000000"/>
                </a:solidFill>
                <a:latin typeface="Arial" panose="020B0604020202020204" pitchFamily="34" charset="0"/>
              </a:rPr>
              <a:t>da 12% a 15% circa rispetto alla popolazione oggi presente</a:t>
            </a:r>
            <a:r>
              <a:rPr lang="it-IT" sz="1800" b="0" i="0" u="none" strike="noStrike" baseline="0" dirty="0">
                <a:solidFill>
                  <a:srgbClr val="000000"/>
                </a:solidFill>
                <a:latin typeface="Arial" panose="020B0604020202020204" pitchFamily="34" charset="0"/>
              </a:rPr>
              <a:t>.</a:t>
            </a:r>
            <a:endParaRPr lang="it-IT" sz="1800" dirty="0"/>
          </a:p>
        </p:txBody>
      </p:sp>
    </p:spTree>
    <p:extLst>
      <p:ext uri="{BB962C8B-B14F-4D97-AF65-F5344CB8AC3E}">
        <p14:creationId xmlns:p14="http://schemas.microsoft.com/office/powerpoint/2010/main" val="57171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07055" y="685800"/>
            <a:ext cx="8642677" cy="5442516"/>
          </a:xfrm>
          <a:prstGeom prst="rect">
            <a:avLst/>
          </a:prstGeom>
          <a:noFill/>
        </p:spPr>
        <p:txBody>
          <a:bodyPr wrap="square">
            <a:spAutoFit/>
          </a:bodyPr>
          <a:lstStyle/>
          <a:p>
            <a:pPr algn="just">
              <a:lnSpc>
                <a:spcPct val="150000"/>
              </a:lnSpc>
            </a:pPr>
            <a:r>
              <a:rPr lang="it-IT" sz="1800" b="1" dirty="0">
                <a:solidFill>
                  <a:srgbClr val="000000"/>
                </a:solidFill>
              </a:rPr>
              <a:t>Confronto tra scenario di Piano e scenario tendenziale</a:t>
            </a:r>
          </a:p>
          <a:p>
            <a:pPr marL="285750" indent="-285750" algn="just">
              <a:lnSpc>
                <a:spcPct val="150000"/>
              </a:lnSpc>
              <a:buFont typeface="Arial" panose="020B0604020202020204" pitchFamily="34" charset="0"/>
              <a:buChar char="•"/>
            </a:pPr>
            <a:r>
              <a:rPr lang="it-IT" sz="1800" dirty="0">
                <a:solidFill>
                  <a:srgbClr val="000000"/>
                </a:solidFill>
              </a:rPr>
              <a:t>in termini di consumo di suolo e di impatti potenzialmente generati dall’attuazione dei due scenari, risulta preferibile lo scenario di Piano</a:t>
            </a:r>
          </a:p>
          <a:p>
            <a:pPr marL="285750" indent="-285750" algn="just">
              <a:lnSpc>
                <a:spcPct val="150000"/>
              </a:lnSpc>
              <a:buFont typeface="Arial" panose="020B0604020202020204" pitchFamily="34" charset="0"/>
              <a:buChar char="•"/>
            </a:pPr>
            <a:r>
              <a:rPr lang="it-IT" sz="1800" dirty="0">
                <a:solidFill>
                  <a:srgbClr val="000000"/>
                </a:solidFill>
              </a:rPr>
              <a:t>lo scenario tendenziale vede una capacità insediativa residua superiore rispetto a quanto prospettato nello scenario di Piano</a:t>
            </a:r>
          </a:p>
          <a:p>
            <a:pPr marL="285750" indent="-285750" algn="just">
              <a:lnSpc>
                <a:spcPct val="150000"/>
              </a:lnSpc>
              <a:buFont typeface="Arial" panose="020B0604020202020204" pitchFamily="34" charset="0"/>
              <a:buChar char="•"/>
            </a:pPr>
            <a:r>
              <a:rPr lang="it-IT" sz="1800" dirty="0">
                <a:solidFill>
                  <a:srgbClr val="000000"/>
                </a:solidFill>
              </a:rPr>
              <a:t>lo scenario di Piano introduce, rispetto allo scenario tendenziale, una serie di incentivi e accorgimenti utili alla riqualificazione del tessuto urbano consolidato, alla riqualificazione dei servizi e del commercio di vicinato e alla tutela e valorizzazione delle aree naturali e verdi.</a:t>
            </a:r>
          </a:p>
          <a:p>
            <a:pPr algn="just">
              <a:lnSpc>
                <a:spcPct val="150000"/>
              </a:lnSpc>
            </a:pPr>
            <a:endParaRPr lang="it-IT" sz="1800" dirty="0">
              <a:solidFill>
                <a:srgbClr val="000000"/>
              </a:solidFill>
            </a:endParaRPr>
          </a:p>
          <a:p>
            <a:pPr algn="just">
              <a:lnSpc>
                <a:spcPct val="150000"/>
              </a:lnSpc>
            </a:pPr>
            <a:r>
              <a:rPr lang="it-IT" sz="1800" dirty="0">
                <a:solidFill>
                  <a:srgbClr val="000000"/>
                </a:solidFill>
              </a:rPr>
              <a:t>La congiunta valutazione di questi aspetti porta a considerare lo </a:t>
            </a:r>
            <a:r>
              <a:rPr lang="it-IT" sz="1800" b="1" dirty="0">
                <a:solidFill>
                  <a:srgbClr val="000000"/>
                </a:solidFill>
              </a:rPr>
              <a:t>scenario di variante PGT </a:t>
            </a:r>
            <a:r>
              <a:rPr lang="it-IT" sz="1800" dirty="0">
                <a:solidFill>
                  <a:srgbClr val="000000"/>
                </a:solidFill>
              </a:rPr>
              <a:t>come</a:t>
            </a:r>
            <a:r>
              <a:rPr lang="it-IT" sz="1800" b="1" dirty="0">
                <a:solidFill>
                  <a:srgbClr val="000000"/>
                </a:solidFill>
              </a:rPr>
              <a:t> maggiormente sostenibile rispetto allo scenario tendenziale</a:t>
            </a:r>
            <a:r>
              <a:rPr lang="it-IT" sz="1800" dirty="0">
                <a:solidFill>
                  <a:srgbClr val="000000"/>
                </a:solidFill>
              </a:rPr>
              <a:t>.</a:t>
            </a:r>
            <a:endParaRPr lang="it-IT" sz="2000" dirty="0"/>
          </a:p>
        </p:txBody>
      </p:sp>
    </p:spTree>
    <p:extLst>
      <p:ext uri="{BB962C8B-B14F-4D97-AF65-F5344CB8AC3E}">
        <p14:creationId xmlns:p14="http://schemas.microsoft.com/office/powerpoint/2010/main" val="101499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07054" y="639878"/>
            <a:ext cx="8642677" cy="872034"/>
          </a:xfrm>
          <a:prstGeom prst="rect">
            <a:avLst/>
          </a:prstGeom>
          <a:noFill/>
        </p:spPr>
        <p:txBody>
          <a:bodyPr wrap="square">
            <a:spAutoFit/>
          </a:bodyPr>
          <a:lstStyle/>
          <a:p>
            <a:pPr algn="just">
              <a:lnSpc>
                <a:spcPct val="150000"/>
              </a:lnSpc>
            </a:pPr>
            <a:r>
              <a:rPr lang="it-IT" sz="1800" b="1" i="0" u="none" strike="noStrike" baseline="0" dirty="0">
                <a:solidFill>
                  <a:srgbClr val="000000"/>
                </a:solidFill>
                <a:latin typeface="Arial" panose="020B0604020202020204" pitchFamily="34" charset="0"/>
              </a:rPr>
              <a:t>Carico insediativo</a:t>
            </a:r>
          </a:p>
          <a:p>
            <a:pPr algn="ctr">
              <a:lnSpc>
                <a:spcPct val="150000"/>
              </a:lnSpc>
            </a:pPr>
            <a:r>
              <a:rPr lang="it-IT" sz="1800" b="0" i="0" u="none" strike="noStrike" baseline="0" dirty="0">
                <a:solidFill>
                  <a:srgbClr val="000000"/>
                </a:solidFill>
                <a:latin typeface="Arial" panose="020B0604020202020204" pitchFamily="34" charset="0"/>
              </a:rPr>
              <a:t>Scenario tendenziale</a:t>
            </a:r>
            <a:endParaRPr lang="it-IT" sz="1800" dirty="0"/>
          </a:p>
        </p:txBody>
      </p:sp>
      <p:pic>
        <p:nvPicPr>
          <p:cNvPr id="8" name="Immagine 7">
            <a:extLst>
              <a:ext uri="{FF2B5EF4-FFF2-40B4-BE49-F238E27FC236}">
                <a16:creationId xmlns="" xmlns:a16="http://schemas.microsoft.com/office/drawing/2014/main" id="{85A21E80-3FAE-4901-A13D-31AE6878F16A}"/>
              </a:ext>
            </a:extLst>
          </p:cNvPr>
          <p:cNvPicPr>
            <a:picLocks noChangeAspect="1"/>
          </p:cNvPicPr>
          <p:nvPr/>
        </p:nvPicPr>
        <p:blipFill>
          <a:blip r:embed="rId3"/>
          <a:stretch>
            <a:fillRect/>
          </a:stretch>
        </p:blipFill>
        <p:spPr>
          <a:xfrm>
            <a:off x="515828" y="1557834"/>
            <a:ext cx="8229378" cy="1360763"/>
          </a:xfrm>
          <a:prstGeom prst="rect">
            <a:avLst/>
          </a:prstGeom>
        </p:spPr>
      </p:pic>
      <p:sp>
        <p:nvSpPr>
          <p:cNvPr id="9" name="CasellaDiTesto 8">
            <a:extLst>
              <a:ext uri="{FF2B5EF4-FFF2-40B4-BE49-F238E27FC236}">
                <a16:creationId xmlns="" xmlns:a16="http://schemas.microsoft.com/office/drawing/2014/main" id="{1F331870-570D-47B3-806B-A80AF4E0152C}"/>
              </a:ext>
            </a:extLst>
          </p:cNvPr>
          <p:cNvSpPr txBox="1"/>
          <p:nvPr/>
        </p:nvSpPr>
        <p:spPr>
          <a:xfrm>
            <a:off x="501323" y="2972465"/>
            <a:ext cx="8642677" cy="456535"/>
          </a:xfrm>
          <a:prstGeom prst="rect">
            <a:avLst/>
          </a:prstGeom>
          <a:noFill/>
        </p:spPr>
        <p:txBody>
          <a:bodyPr wrap="square">
            <a:spAutoFit/>
          </a:bodyPr>
          <a:lstStyle/>
          <a:p>
            <a:pPr algn="ctr">
              <a:lnSpc>
                <a:spcPct val="150000"/>
              </a:lnSpc>
            </a:pPr>
            <a:r>
              <a:rPr lang="it-IT" sz="1800" b="0" i="0" u="none" strike="noStrike" baseline="0" dirty="0">
                <a:solidFill>
                  <a:srgbClr val="000000"/>
                </a:solidFill>
                <a:latin typeface="Arial" panose="020B0604020202020204" pitchFamily="34" charset="0"/>
              </a:rPr>
              <a:t>Scenario di Piano</a:t>
            </a:r>
            <a:endParaRPr lang="it-IT" sz="1800" dirty="0"/>
          </a:p>
        </p:txBody>
      </p:sp>
      <p:pic>
        <p:nvPicPr>
          <p:cNvPr id="10" name="Immagine 9">
            <a:extLst>
              <a:ext uri="{FF2B5EF4-FFF2-40B4-BE49-F238E27FC236}">
                <a16:creationId xmlns="" xmlns:a16="http://schemas.microsoft.com/office/drawing/2014/main" id="{F5C57110-DAE6-4D20-AEAE-28AB1C68DA0D}"/>
              </a:ext>
            </a:extLst>
          </p:cNvPr>
          <p:cNvPicPr>
            <a:picLocks noChangeAspect="1"/>
          </p:cNvPicPr>
          <p:nvPr/>
        </p:nvPicPr>
        <p:blipFill>
          <a:blip r:embed="rId4"/>
          <a:stretch>
            <a:fillRect/>
          </a:stretch>
        </p:blipFill>
        <p:spPr>
          <a:xfrm>
            <a:off x="515828" y="3482868"/>
            <a:ext cx="8112343" cy="1609760"/>
          </a:xfrm>
          <a:prstGeom prst="rect">
            <a:avLst/>
          </a:prstGeom>
        </p:spPr>
      </p:pic>
      <p:sp>
        <p:nvSpPr>
          <p:cNvPr id="11" name="CasellaDiTesto 10">
            <a:extLst>
              <a:ext uri="{FF2B5EF4-FFF2-40B4-BE49-F238E27FC236}">
                <a16:creationId xmlns="" xmlns:a16="http://schemas.microsoft.com/office/drawing/2014/main" id="{35062F11-F7CB-4C53-B2BE-72761DD2549E}"/>
              </a:ext>
            </a:extLst>
          </p:cNvPr>
          <p:cNvSpPr txBox="1"/>
          <p:nvPr/>
        </p:nvSpPr>
        <p:spPr>
          <a:xfrm>
            <a:off x="439083" y="5459836"/>
            <a:ext cx="8548408" cy="1287532"/>
          </a:xfrm>
          <a:prstGeom prst="rect">
            <a:avLst/>
          </a:prstGeom>
          <a:noFill/>
        </p:spPr>
        <p:txBody>
          <a:bodyPr wrap="square">
            <a:spAutoFit/>
          </a:bodyPr>
          <a:lstStyle/>
          <a:p>
            <a:pPr algn="just">
              <a:lnSpc>
                <a:spcPct val="150000"/>
              </a:lnSpc>
            </a:pPr>
            <a:r>
              <a:rPr lang="it-IT" sz="1800" dirty="0">
                <a:solidFill>
                  <a:srgbClr val="000000"/>
                </a:solidFill>
              </a:rPr>
              <a:t>Con riferimento al tema della mobilità, la verifica dei carichi urbanistici ha dimostrato che la rete stradale attuale è in grado di accogliere tutto il traffico potenzialmente indotto dalle nuove funzioni. </a:t>
            </a:r>
          </a:p>
        </p:txBody>
      </p:sp>
    </p:spTree>
    <p:extLst>
      <p:ext uri="{BB962C8B-B14F-4D97-AF65-F5344CB8AC3E}">
        <p14:creationId xmlns:p14="http://schemas.microsoft.com/office/powerpoint/2010/main" val="131736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FC926057-800E-4BB3-B7E6-7A670AB4198F}"/>
              </a:ext>
            </a:extLst>
          </p:cNvPr>
          <p:cNvPicPr>
            <a:picLocks noChangeAspect="1"/>
          </p:cNvPicPr>
          <p:nvPr/>
        </p:nvPicPr>
        <p:blipFill>
          <a:blip r:embed="rId3"/>
          <a:stretch>
            <a:fillRect/>
          </a:stretch>
        </p:blipFill>
        <p:spPr>
          <a:xfrm>
            <a:off x="434484" y="762494"/>
            <a:ext cx="5214613" cy="6037568"/>
          </a:xfrm>
          <a:prstGeom prst="rect">
            <a:avLst/>
          </a:prstGeom>
        </p:spPr>
      </p:pic>
      <p:pic>
        <p:nvPicPr>
          <p:cNvPr id="5" name="Immagine 4">
            <a:extLst>
              <a:ext uri="{FF2B5EF4-FFF2-40B4-BE49-F238E27FC236}">
                <a16:creationId xmlns="" xmlns:a16="http://schemas.microsoft.com/office/drawing/2014/main" id="{E43B123B-4E00-45AE-81EB-997C9762E81E}"/>
              </a:ext>
            </a:extLst>
          </p:cNvPr>
          <p:cNvPicPr>
            <a:picLocks noChangeAspect="1"/>
          </p:cNvPicPr>
          <p:nvPr/>
        </p:nvPicPr>
        <p:blipFill>
          <a:blip r:embed="rId4"/>
          <a:stretch>
            <a:fillRect/>
          </a:stretch>
        </p:blipFill>
        <p:spPr>
          <a:xfrm>
            <a:off x="5788058" y="3429000"/>
            <a:ext cx="3176833" cy="1025058"/>
          </a:xfrm>
          <a:prstGeom prst="rect">
            <a:avLst/>
          </a:prstGeom>
        </p:spPr>
      </p:pic>
    </p:spTree>
    <p:extLst>
      <p:ext uri="{BB962C8B-B14F-4D97-AF65-F5344CB8AC3E}">
        <p14:creationId xmlns:p14="http://schemas.microsoft.com/office/powerpoint/2010/main" val="322809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8" name="CasellaDiTesto 17">
            <a:extLst>
              <a:ext uri="{FF2B5EF4-FFF2-40B4-BE49-F238E27FC236}">
                <a16:creationId xmlns="" xmlns:a16="http://schemas.microsoft.com/office/drawing/2014/main" id="{54E8D61C-86B2-48C6-BEF0-72149E81FAAB}"/>
              </a:ext>
            </a:extLst>
          </p:cNvPr>
          <p:cNvSpPr txBox="1"/>
          <p:nvPr/>
        </p:nvSpPr>
        <p:spPr>
          <a:xfrm>
            <a:off x="454928" y="706438"/>
            <a:ext cx="8594804" cy="5442516"/>
          </a:xfrm>
          <a:prstGeom prst="rect">
            <a:avLst/>
          </a:prstGeom>
          <a:noFill/>
        </p:spPr>
        <p:txBody>
          <a:bodyPr wrap="square">
            <a:spAutoFit/>
          </a:bodyPr>
          <a:lstStyle/>
          <a:p>
            <a:pPr algn="just">
              <a:lnSpc>
                <a:spcPct val="150000"/>
              </a:lnSpc>
            </a:pPr>
            <a:r>
              <a:rPr lang="it-IT" sz="1800" b="1" dirty="0">
                <a:solidFill>
                  <a:srgbClr val="000000"/>
                </a:solidFill>
              </a:rPr>
              <a:t>Non si evidenziano impatti negativi di rilievo riferibili ai servizi fondamentali </a:t>
            </a:r>
            <a:r>
              <a:rPr lang="it-IT" sz="1800" dirty="0">
                <a:solidFill>
                  <a:srgbClr val="000000"/>
                </a:solidFill>
              </a:rPr>
              <a:t>per il conseguimento degli obiettivi di funzionalità urbana trattandosi per lo più di aree a verde. Vi è da registrare un lieve consumo di suolo agricolo generato dal parcheggio e dall’area istituzionale pari a circa 9.800 mq.</a:t>
            </a:r>
          </a:p>
          <a:p>
            <a:pPr algn="just">
              <a:lnSpc>
                <a:spcPct val="150000"/>
              </a:lnSpc>
            </a:pPr>
            <a:endParaRPr lang="it-IT" sz="1800" dirty="0">
              <a:solidFill>
                <a:srgbClr val="000000"/>
              </a:solidFill>
            </a:endParaRPr>
          </a:p>
          <a:p>
            <a:pPr algn="just">
              <a:lnSpc>
                <a:spcPct val="150000"/>
              </a:lnSpc>
            </a:pPr>
            <a:r>
              <a:rPr lang="it-IT" sz="1800" dirty="0">
                <a:solidFill>
                  <a:srgbClr val="000000"/>
                </a:solidFill>
              </a:rPr>
              <a:t>Con rifermento alle </a:t>
            </a:r>
            <a:r>
              <a:rPr lang="it-IT" sz="1800" b="1" dirty="0">
                <a:solidFill>
                  <a:srgbClr val="000000"/>
                </a:solidFill>
              </a:rPr>
              <a:t>misure di riduzione e mitigazione </a:t>
            </a:r>
            <a:r>
              <a:rPr lang="it-IT" sz="1800" dirty="0">
                <a:solidFill>
                  <a:srgbClr val="000000"/>
                </a:solidFill>
              </a:rPr>
              <a:t>degli eventuali impatti negativi, </a:t>
            </a:r>
            <a:r>
              <a:rPr lang="it-IT" sz="1800" b="1" dirty="0">
                <a:solidFill>
                  <a:srgbClr val="000000"/>
                </a:solidFill>
              </a:rPr>
              <a:t>quanto già indicato nel PGT viene ritenuto valido e sufficiente</a:t>
            </a:r>
            <a:r>
              <a:rPr lang="it-IT" sz="1800" dirty="0">
                <a:solidFill>
                  <a:srgbClr val="000000"/>
                </a:solidFill>
              </a:rPr>
              <a:t>.</a:t>
            </a:r>
          </a:p>
          <a:p>
            <a:pPr algn="just">
              <a:lnSpc>
                <a:spcPct val="150000"/>
              </a:lnSpc>
            </a:pPr>
            <a:endParaRPr lang="it-IT" sz="1800" dirty="0">
              <a:solidFill>
                <a:srgbClr val="000000"/>
              </a:solidFill>
            </a:endParaRPr>
          </a:p>
          <a:p>
            <a:pPr algn="just">
              <a:lnSpc>
                <a:spcPct val="150000"/>
              </a:lnSpc>
            </a:pPr>
            <a:r>
              <a:rPr lang="it-IT" sz="1800" dirty="0">
                <a:solidFill>
                  <a:srgbClr val="000000"/>
                </a:solidFill>
              </a:rPr>
              <a:t>Si raccomanda la verifica, in sede attuativa degli AT/PA:</a:t>
            </a:r>
          </a:p>
          <a:p>
            <a:pPr algn="just">
              <a:lnSpc>
                <a:spcPct val="150000"/>
              </a:lnSpc>
            </a:pPr>
            <a:r>
              <a:rPr lang="it-IT" sz="1800" dirty="0">
                <a:solidFill>
                  <a:srgbClr val="000000"/>
                </a:solidFill>
              </a:rPr>
              <a:t>• con le indicazioni fornite dalla REC</a:t>
            </a:r>
          </a:p>
          <a:p>
            <a:pPr algn="just">
              <a:lnSpc>
                <a:spcPct val="150000"/>
              </a:lnSpc>
            </a:pPr>
            <a:r>
              <a:rPr lang="it-IT" sz="1800" dirty="0">
                <a:solidFill>
                  <a:srgbClr val="000000"/>
                </a:solidFill>
              </a:rPr>
              <a:t>• con le risultanze degli approfondimenti in corso nell’ambito della componente geologica del PGT rispetto all’interferenza con le aree di esondazione del reticolo secondario di pianura.</a:t>
            </a:r>
          </a:p>
        </p:txBody>
      </p:sp>
    </p:spTree>
    <p:extLst>
      <p:ext uri="{BB962C8B-B14F-4D97-AF65-F5344CB8AC3E}">
        <p14:creationId xmlns:p14="http://schemas.microsoft.com/office/powerpoint/2010/main" val="320574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Analisi di coerenza SDG2030</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E5C65374-1E19-4F59-8AFC-5D03DCD8E99A}"/>
              </a:ext>
            </a:extLst>
          </p:cNvPr>
          <p:cNvPicPr>
            <a:picLocks noChangeAspect="1"/>
          </p:cNvPicPr>
          <p:nvPr/>
        </p:nvPicPr>
        <p:blipFill>
          <a:blip r:embed="rId3"/>
          <a:stretch>
            <a:fillRect/>
          </a:stretch>
        </p:blipFill>
        <p:spPr>
          <a:xfrm>
            <a:off x="387350" y="740376"/>
            <a:ext cx="4334598" cy="6117624"/>
          </a:xfrm>
          <a:prstGeom prst="rect">
            <a:avLst/>
          </a:prstGeom>
        </p:spPr>
      </p:pic>
      <p:pic>
        <p:nvPicPr>
          <p:cNvPr id="5" name="Immagine 4">
            <a:extLst>
              <a:ext uri="{FF2B5EF4-FFF2-40B4-BE49-F238E27FC236}">
                <a16:creationId xmlns="" xmlns:a16="http://schemas.microsoft.com/office/drawing/2014/main" id="{5A533A59-ACFE-464F-B89C-F160F0348AEC}"/>
              </a:ext>
            </a:extLst>
          </p:cNvPr>
          <p:cNvPicPr>
            <a:picLocks noChangeAspect="1"/>
          </p:cNvPicPr>
          <p:nvPr/>
        </p:nvPicPr>
        <p:blipFill>
          <a:blip r:embed="rId4"/>
          <a:stretch>
            <a:fillRect/>
          </a:stretch>
        </p:blipFill>
        <p:spPr>
          <a:xfrm>
            <a:off x="4864676" y="762494"/>
            <a:ext cx="4185056" cy="5309276"/>
          </a:xfrm>
          <a:prstGeom prst="rect">
            <a:avLst/>
          </a:prstGeom>
        </p:spPr>
      </p:pic>
    </p:spTree>
    <p:extLst>
      <p:ext uri="{BB962C8B-B14F-4D97-AF65-F5344CB8AC3E}">
        <p14:creationId xmlns:p14="http://schemas.microsoft.com/office/powerpoint/2010/main" val="90858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756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sz="2700" b="1" dirty="0"/>
              <a:t>VAS – Valutazione effetti ambientali MOBILITA’/REC</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07054" y="639878"/>
            <a:ext cx="8642677" cy="5027017"/>
          </a:xfrm>
          <a:prstGeom prst="rect">
            <a:avLst/>
          </a:prstGeom>
          <a:noFill/>
        </p:spPr>
        <p:txBody>
          <a:bodyPr wrap="square">
            <a:spAutoFit/>
          </a:bodyPr>
          <a:lstStyle/>
          <a:p>
            <a:pPr algn="just">
              <a:lnSpc>
                <a:spcPct val="150000"/>
              </a:lnSpc>
            </a:pPr>
            <a:r>
              <a:rPr lang="it-IT" sz="1800" b="0" i="0" u="none" strike="noStrike" baseline="0" dirty="0">
                <a:solidFill>
                  <a:srgbClr val="000000"/>
                </a:solidFill>
                <a:latin typeface="Arial" panose="020B0604020202020204" pitchFamily="34" charset="0"/>
              </a:rPr>
              <a:t>Con riferimento agli interventi previsti in tema </a:t>
            </a:r>
            <a:r>
              <a:rPr lang="it-IT" sz="1800" b="1" i="0" u="none" strike="noStrike" baseline="0" dirty="0">
                <a:solidFill>
                  <a:srgbClr val="000000"/>
                </a:solidFill>
                <a:latin typeface="Arial" panose="020B0604020202020204" pitchFamily="34" charset="0"/>
              </a:rPr>
              <a:t>mobilità</a:t>
            </a:r>
            <a:r>
              <a:rPr lang="it-IT" sz="1800" b="0" i="0" u="none" strike="noStrike" baseline="0" dirty="0">
                <a:solidFill>
                  <a:srgbClr val="000000"/>
                </a:solidFill>
                <a:latin typeface="Arial" panose="020B0604020202020204" pitchFamily="34" charset="0"/>
              </a:rPr>
              <a:t>, si valutano positivamente tutti gli interventi dedicati al completamento del sistema della viabilità, alla riorganizzazione dello schema della circolazione e alla ottimizzazione/Implementazione dei percorsi di mobilità lenta in quanto utili ad una maggiore fluidificazione del traffico, connessione territoriale e migliore vivibilità delle porzioni di territorio maggiormente abitate.</a:t>
            </a:r>
          </a:p>
          <a:p>
            <a:pPr algn="just">
              <a:lnSpc>
                <a:spcPct val="150000"/>
              </a:lnSpc>
            </a:pPr>
            <a:endParaRPr lang="it-IT" sz="1800" dirty="0">
              <a:solidFill>
                <a:srgbClr val="000000"/>
              </a:solidFill>
            </a:endParaRPr>
          </a:p>
          <a:p>
            <a:pPr algn="just">
              <a:lnSpc>
                <a:spcPct val="150000"/>
              </a:lnSpc>
            </a:pPr>
            <a:r>
              <a:rPr lang="it-IT" sz="1800" b="0" i="0" u="none" strike="noStrike" baseline="0" dirty="0">
                <a:solidFill>
                  <a:srgbClr val="000000"/>
                </a:solidFill>
                <a:latin typeface="Arial" panose="020B0604020202020204" pitchFamily="34" charset="0"/>
              </a:rPr>
              <a:t>Un importante contributo alla tutela e valorizzazione dell’ambiente è dato dal progetto di </a:t>
            </a:r>
            <a:r>
              <a:rPr lang="it-IT" sz="1800" b="1" i="0" u="none" strike="noStrike" baseline="0" dirty="0">
                <a:solidFill>
                  <a:srgbClr val="000000"/>
                </a:solidFill>
                <a:latin typeface="Arial" panose="020B0604020202020204" pitchFamily="34" charset="0"/>
              </a:rPr>
              <a:t>Rete Ecologica Comunale </a:t>
            </a:r>
            <a:r>
              <a:rPr lang="it-IT" sz="1800" b="0" i="0" u="none" strike="noStrike" baseline="0" dirty="0">
                <a:solidFill>
                  <a:srgbClr val="000000"/>
                </a:solidFill>
                <a:latin typeface="Arial" panose="020B0604020202020204" pitchFamily="34" charset="0"/>
              </a:rPr>
              <a:t>(REC) che non solo permette di tutelare e valorizzare ambiti naturali e seminaturali presenti sul territorio del Comune di Sulbiate, ma li inserisce in un contesto di relazioni più ampio, caratterizzato sia da valenze ambientali naturalistiche sia da aspetti paesaggistici e fruitivi. </a:t>
            </a:r>
          </a:p>
        </p:txBody>
      </p:sp>
    </p:spTree>
    <p:extLst>
      <p:ext uri="{BB962C8B-B14F-4D97-AF65-F5344CB8AC3E}">
        <p14:creationId xmlns:p14="http://schemas.microsoft.com/office/powerpoint/2010/main" val="12426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756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 REC</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4AEE5B05-539B-4F2B-B47A-F387FE159164}"/>
              </a:ext>
            </a:extLst>
          </p:cNvPr>
          <p:cNvSpPr txBox="1"/>
          <p:nvPr/>
        </p:nvSpPr>
        <p:spPr>
          <a:xfrm>
            <a:off x="407054" y="639878"/>
            <a:ext cx="8642677" cy="2118529"/>
          </a:xfrm>
          <a:prstGeom prst="rect">
            <a:avLst/>
          </a:prstGeom>
          <a:noFill/>
        </p:spPr>
        <p:txBody>
          <a:bodyPr wrap="square">
            <a:spAutoFit/>
          </a:bodyPr>
          <a:lstStyle/>
          <a:p>
            <a:pPr algn="just">
              <a:lnSpc>
                <a:spcPct val="150000"/>
              </a:lnSpc>
            </a:pPr>
            <a:r>
              <a:rPr lang="it-IT" sz="1800" b="0" i="0" u="none" strike="noStrike" baseline="0" dirty="0">
                <a:solidFill>
                  <a:srgbClr val="000000"/>
                </a:solidFill>
                <a:latin typeface="Arial" panose="020B0604020202020204" pitchFamily="34" charset="0"/>
              </a:rPr>
              <a:t>Complessivamente si tratta di circa </a:t>
            </a:r>
            <a:r>
              <a:rPr lang="it-IT" sz="1800" b="1" i="0" u="none" strike="noStrike" baseline="0" dirty="0">
                <a:solidFill>
                  <a:srgbClr val="000000"/>
                </a:solidFill>
                <a:latin typeface="Arial" panose="020B0604020202020204" pitchFamily="34" charset="0"/>
              </a:rPr>
              <a:t>4 kmq di aree tutelate/valorizzate </a:t>
            </a:r>
            <a:r>
              <a:rPr lang="it-IT" sz="1800" b="0" i="0" u="none" strike="noStrike" baseline="0" dirty="0">
                <a:solidFill>
                  <a:srgbClr val="000000"/>
                </a:solidFill>
                <a:latin typeface="Arial" panose="020B0604020202020204" pitchFamily="34" charset="0"/>
              </a:rPr>
              <a:t>a diverso titolo; i </a:t>
            </a:r>
            <a:r>
              <a:rPr lang="it-IT" sz="1800" b="1" i="0" u="none" strike="noStrike" baseline="0" dirty="0">
                <a:solidFill>
                  <a:srgbClr val="000000"/>
                </a:solidFill>
                <a:latin typeface="Arial" panose="020B0604020202020204" pitchFamily="34" charset="0"/>
              </a:rPr>
              <a:t>due corridoi principali </a:t>
            </a:r>
            <a:r>
              <a:rPr lang="it-IT" sz="1800" b="0" i="0" u="none" strike="noStrike" baseline="0" dirty="0">
                <a:solidFill>
                  <a:srgbClr val="000000"/>
                </a:solidFill>
                <a:latin typeface="Arial" panose="020B0604020202020204" pitchFamily="34" charset="0"/>
              </a:rPr>
              <a:t>sui quali si costruisce la REC sono lunghi circa 11 km (6 km il corridoio di fruizione e 5 km il corridoio di naturalità). Vi è inoltre da rilevare che il </a:t>
            </a:r>
            <a:r>
              <a:rPr lang="it-IT" sz="1800" b="1" i="0" u="none" strike="noStrike" baseline="0" dirty="0">
                <a:solidFill>
                  <a:srgbClr val="000000"/>
                </a:solidFill>
                <a:latin typeface="Arial" panose="020B0604020202020204" pitchFamily="34" charset="0"/>
              </a:rPr>
              <a:t>79% circa delle aree verdi e agricole presenti sul territorio comunale rientra all’interno del PLIS vigente o come proposto ampliamento</a:t>
            </a:r>
            <a:r>
              <a:rPr lang="it-IT" sz="1800" b="0" i="0" u="none" strike="noStrike" baseline="0" dirty="0">
                <a:solidFill>
                  <a:srgbClr val="000000"/>
                </a:solidFill>
                <a:latin typeface="Arial" panose="020B0604020202020204" pitchFamily="34" charset="0"/>
              </a:rPr>
              <a:t>. </a:t>
            </a:r>
          </a:p>
        </p:txBody>
      </p:sp>
      <p:pic>
        <p:nvPicPr>
          <p:cNvPr id="3" name="Immagine 2">
            <a:extLst>
              <a:ext uri="{FF2B5EF4-FFF2-40B4-BE49-F238E27FC236}">
                <a16:creationId xmlns="" xmlns:a16="http://schemas.microsoft.com/office/drawing/2014/main" id="{10BF0582-6398-434F-BFBA-17B6A6322E4A}"/>
              </a:ext>
            </a:extLst>
          </p:cNvPr>
          <p:cNvPicPr>
            <a:picLocks noChangeAspect="1"/>
          </p:cNvPicPr>
          <p:nvPr/>
        </p:nvPicPr>
        <p:blipFill>
          <a:blip r:embed="rId3"/>
          <a:stretch>
            <a:fillRect/>
          </a:stretch>
        </p:blipFill>
        <p:spPr>
          <a:xfrm>
            <a:off x="2229439" y="2779822"/>
            <a:ext cx="4685122" cy="4018393"/>
          </a:xfrm>
          <a:prstGeom prst="rect">
            <a:avLst/>
          </a:prstGeom>
        </p:spPr>
      </p:pic>
    </p:spTree>
    <p:extLst>
      <p:ext uri="{BB962C8B-B14F-4D97-AF65-F5344CB8AC3E}">
        <p14:creationId xmlns:p14="http://schemas.microsoft.com/office/powerpoint/2010/main" val="403435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 REC</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9BEE6A0C-7B3B-418E-9511-164A79F150A2}"/>
              </a:ext>
            </a:extLst>
          </p:cNvPr>
          <p:cNvPicPr>
            <a:picLocks noChangeAspect="1"/>
          </p:cNvPicPr>
          <p:nvPr/>
        </p:nvPicPr>
        <p:blipFill>
          <a:blip r:embed="rId3"/>
          <a:stretch>
            <a:fillRect/>
          </a:stretch>
        </p:blipFill>
        <p:spPr>
          <a:xfrm>
            <a:off x="435340" y="857200"/>
            <a:ext cx="8660669" cy="5850037"/>
          </a:xfrm>
          <a:prstGeom prst="rect">
            <a:avLst/>
          </a:prstGeom>
        </p:spPr>
      </p:pic>
    </p:spTree>
    <p:extLst>
      <p:ext uri="{BB962C8B-B14F-4D97-AF65-F5344CB8AC3E}">
        <p14:creationId xmlns:p14="http://schemas.microsoft.com/office/powerpoint/2010/main" val="141484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 REC</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4" name="Immagine 3">
            <a:extLst>
              <a:ext uri="{FF2B5EF4-FFF2-40B4-BE49-F238E27FC236}">
                <a16:creationId xmlns="" xmlns:a16="http://schemas.microsoft.com/office/drawing/2014/main" id="{26C746E3-6E40-48D6-8DB0-0FE38558BAF5}"/>
              </a:ext>
            </a:extLst>
          </p:cNvPr>
          <p:cNvPicPr>
            <a:picLocks noChangeAspect="1"/>
          </p:cNvPicPr>
          <p:nvPr/>
        </p:nvPicPr>
        <p:blipFill>
          <a:blip r:embed="rId3"/>
          <a:stretch>
            <a:fillRect/>
          </a:stretch>
        </p:blipFill>
        <p:spPr>
          <a:xfrm>
            <a:off x="414779" y="1021534"/>
            <a:ext cx="8634953" cy="4994888"/>
          </a:xfrm>
          <a:prstGeom prst="rect">
            <a:avLst/>
          </a:prstGeom>
        </p:spPr>
      </p:pic>
    </p:spTree>
    <p:extLst>
      <p:ext uri="{BB962C8B-B14F-4D97-AF65-F5344CB8AC3E}">
        <p14:creationId xmlns:p14="http://schemas.microsoft.com/office/powerpoint/2010/main" val="9931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Monitoraggio</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9" name="CasellaDiTesto 8">
            <a:extLst>
              <a:ext uri="{FF2B5EF4-FFF2-40B4-BE49-F238E27FC236}">
                <a16:creationId xmlns="" xmlns:a16="http://schemas.microsoft.com/office/drawing/2014/main" id="{2D9C758E-2582-452B-9369-40AF4B08BF27}"/>
              </a:ext>
            </a:extLst>
          </p:cNvPr>
          <p:cNvSpPr txBox="1"/>
          <p:nvPr/>
        </p:nvSpPr>
        <p:spPr>
          <a:xfrm>
            <a:off x="387350" y="762494"/>
            <a:ext cx="8709516" cy="5909310"/>
          </a:xfrm>
          <a:prstGeom prst="rect">
            <a:avLst/>
          </a:prstGeom>
          <a:noFill/>
        </p:spPr>
        <p:txBody>
          <a:bodyPr wrap="square">
            <a:spAutoFit/>
          </a:bodyPr>
          <a:lstStyle/>
          <a:p>
            <a:pPr algn="just"/>
            <a:r>
              <a:rPr lang="it-IT" sz="1800" dirty="0">
                <a:solidFill>
                  <a:srgbClr val="000000"/>
                </a:solidFill>
              </a:rPr>
              <a:t>Il </a:t>
            </a:r>
            <a:r>
              <a:rPr lang="it-IT" sz="1800" b="1" dirty="0">
                <a:solidFill>
                  <a:srgbClr val="000000"/>
                </a:solidFill>
              </a:rPr>
              <a:t>monitoraggio ambientale </a:t>
            </a:r>
            <a:r>
              <a:rPr lang="it-IT" sz="1800" dirty="0">
                <a:solidFill>
                  <a:srgbClr val="000000"/>
                </a:solidFill>
              </a:rPr>
              <a:t>contribuisce ad assicurare il controllo degli impatti significativi sull’ambiente derivanti dalla sua attuazione e permette di </a:t>
            </a:r>
            <a:r>
              <a:rPr lang="it-IT" sz="1800" b="1" dirty="0">
                <a:solidFill>
                  <a:srgbClr val="000000"/>
                </a:solidFill>
              </a:rPr>
              <a:t>individuare tempestivamente impatti negativi imprevisti e adottare le opportune misure correttive</a:t>
            </a:r>
            <a:r>
              <a:rPr lang="it-IT" sz="1800" dirty="0">
                <a:solidFill>
                  <a:srgbClr val="000000"/>
                </a:solidFill>
              </a:rPr>
              <a:t>. </a:t>
            </a:r>
          </a:p>
          <a:p>
            <a:pPr algn="just"/>
            <a:endParaRPr lang="it-IT" sz="1800" dirty="0">
              <a:solidFill>
                <a:srgbClr val="000000"/>
              </a:solidFill>
            </a:endParaRPr>
          </a:p>
          <a:p>
            <a:pPr algn="just"/>
            <a:r>
              <a:rPr lang="it-IT" sz="1800" b="0" i="0" u="none" strike="noStrike" baseline="0" dirty="0">
                <a:solidFill>
                  <a:srgbClr val="000000"/>
                </a:solidFill>
                <a:latin typeface="Arial" panose="020B0604020202020204" pitchFamily="34" charset="0"/>
              </a:rPr>
              <a:t>Il monitoraggio comprende: </a:t>
            </a:r>
          </a:p>
          <a:p>
            <a:pPr algn="just"/>
            <a:r>
              <a:rPr lang="it-IT" sz="1800" b="0" i="0" u="none" strike="noStrike" baseline="0" dirty="0">
                <a:solidFill>
                  <a:srgbClr val="000000"/>
                </a:solidFill>
                <a:latin typeface="Arial" panose="020B0604020202020204" pitchFamily="34" charset="0"/>
              </a:rPr>
              <a:t>• la descrizione dell’evoluzione del contesto ambientale e territoriale di riferimento (indicatori di contesto); </a:t>
            </a:r>
          </a:p>
          <a:p>
            <a:pPr algn="just"/>
            <a:r>
              <a:rPr lang="it-IT" sz="1800" b="0" i="0" u="none" strike="noStrike" baseline="0" dirty="0">
                <a:solidFill>
                  <a:srgbClr val="000000"/>
                </a:solidFill>
                <a:latin typeface="Arial" panose="020B0604020202020204" pitchFamily="34" charset="0"/>
              </a:rPr>
              <a:t>• il controllo dell’attuazione delle azioni di piano e delle misure di mitigazione e compensazione (indicatori di processo); </a:t>
            </a:r>
          </a:p>
          <a:p>
            <a:pPr algn="just"/>
            <a:r>
              <a:rPr lang="it-IT" sz="1800" b="0" i="0" u="none" strike="noStrike" baseline="0" dirty="0">
                <a:solidFill>
                  <a:srgbClr val="000000"/>
                </a:solidFill>
                <a:latin typeface="Arial" panose="020B0604020202020204" pitchFamily="34" charset="0"/>
              </a:rPr>
              <a:t>• il controllo degli impatti significativi sull’ambiente mediante la misurazione della variazione del contesto imputabile alle azioni di Piano (indicatori di contributo). </a:t>
            </a:r>
          </a:p>
          <a:p>
            <a:pPr algn="just"/>
            <a:endParaRPr lang="it-IT" sz="1800" dirty="0">
              <a:solidFill>
                <a:srgbClr val="000000"/>
              </a:solidFill>
            </a:endParaRPr>
          </a:p>
          <a:p>
            <a:pPr algn="just"/>
            <a:r>
              <a:rPr lang="it-IT" sz="1800" dirty="0">
                <a:solidFill>
                  <a:srgbClr val="000000"/>
                </a:solidFill>
              </a:rPr>
              <a:t>La gestione delle attività di monitoraggio delle ricadute ambientali derivanti dall’attuazione della variante al PGT farà capo all’Autorità procedente d’intesa con l’Autorità competente VAS.</a:t>
            </a:r>
          </a:p>
          <a:p>
            <a:pPr algn="just"/>
            <a:r>
              <a:rPr lang="it-IT" sz="1800" dirty="0">
                <a:solidFill>
                  <a:srgbClr val="000000"/>
                </a:solidFill>
              </a:rPr>
              <a:t>Si prevede di verificare annualmente l’attuazione degli interventi contenuti nel PGT e quindi la necessità di indagarne le ricadute ambientali stimate nel Rapporto Ambientale e procedere alla stesura di un </a:t>
            </a:r>
            <a:r>
              <a:rPr lang="it-IT" sz="1800" b="1" dirty="0">
                <a:solidFill>
                  <a:srgbClr val="000000"/>
                </a:solidFill>
              </a:rPr>
              <a:t>Report</a:t>
            </a:r>
            <a:r>
              <a:rPr lang="it-IT" sz="1800" dirty="0">
                <a:solidFill>
                  <a:srgbClr val="000000"/>
                </a:solidFill>
              </a:rPr>
              <a:t> relativo. Il Report potrà essere reso disponibile sul sito internet del Comune e divulgato agli stakeholder individuati nel procedimento VAS e al pubblico interessato.</a:t>
            </a:r>
          </a:p>
        </p:txBody>
      </p:sp>
    </p:spTree>
    <p:extLst>
      <p:ext uri="{BB962C8B-B14F-4D97-AF65-F5344CB8AC3E}">
        <p14:creationId xmlns:p14="http://schemas.microsoft.com/office/powerpoint/2010/main" val="285929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Analisi </a:t>
            </a:r>
            <a:r>
              <a:rPr lang="it-IT" b="1"/>
              <a:t>di coerenza SDG2030</a:t>
            </a:r>
            <a:endParaRPr lang="it-IT" b="1" dirty="0"/>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4" name="Immagine 3">
            <a:extLst>
              <a:ext uri="{FF2B5EF4-FFF2-40B4-BE49-F238E27FC236}">
                <a16:creationId xmlns="" xmlns:a16="http://schemas.microsoft.com/office/drawing/2014/main" id="{C7E82237-0E14-48E3-8DCF-11191517628E}"/>
              </a:ext>
            </a:extLst>
          </p:cNvPr>
          <p:cNvPicPr>
            <a:picLocks noChangeAspect="1"/>
          </p:cNvPicPr>
          <p:nvPr/>
        </p:nvPicPr>
        <p:blipFill>
          <a:blip r:embed="rId3"/>
          <a:stretch>
            <a:fillRect/>
          </a:stretch>
        </p:blipFill>
        <p:spPr>
          <a:xfrm>
            <a:off x="472146" y="762494"/>
            <a:ext cx="4339942" cy="5951040"/>
          </a:xfrm>
          <a:prstGeom prst="rect">
            <a:avLst/>
          </a:prstGeom>
        </p:spPr>
      </p:pic>
      <p:pic>
        <p:nvPicPr>
          <p:cNvPr id="7" name="Immagine 6">
            <a:extLst>
              <a:ext uri="{FF2B5EF4-FFF2-40B4-BE49-F238E27FC236}">
                <a16:creationId xmlns="" xmlns:a16="http://schemas.microsoft.com/office/drawing/2014/main" id="{118A2945-1263-4213-9367-A66C6445019E}"/>
              </a:ext>
            </a:extLst>
          </p:cNvPr>
          <p:cNvPicPr>
            <a:picLocks noChangeAspect="1"/>
          </p:cNvPicPr>
          <p:nvPr/>
        </p:nvPicPr>
        <p:blipFill>
          <a:blip r:embed="rId4"/>
          <a:stretch>
            <a:fillRect/>
          </a:stretch>
        </p:blipFill>
        <p:spPr>
          <a:xfrm>
            <a:off x="4772699" y="906670"/>
            <a:ext cx="4371301" cy="4579078"/>
          </a:xfrm>
          <a:prstGeom prst="rect">
            <a:avLst/>
          </a:prstGeom>
        </p:spPr>
      </p:pic>
    </p:spTree>
    <p:extLst>
      <p:ext uri="{BB962C8B-B14F-4D97-AF65-F5344CB8AC3E}">
        <p14:creationId xmlns:p14="http://schemas.microsoft.com/office/powerpoint/2010/main" val="322734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Analisi </a:t>
            </a:r>
            <a:r>
              <a:rPr lang="it-IT" b="1"/>
              <a:t>di coerenza SDG2030</a:t>
            </a:r>
            <a:endParaRPr lang="it-IT" b="1" dirty="0"/>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5635AAED-B86A-46DA-89D3-54DC61725CAE}"/>
              </a:ext>
            </a:extLst>
          </p:cNvPr>
          <p:cNvPicPr>
            <a:picLocks noChangeAspect="1"/>
          </p:cNvPicPr>
          <p:nvPr/>
        </p:nvPicPr>
        <p:blipFill>
          <a:blip r:embed="rId3"/>
          <a:stretch>
            <a:fillRect/>
          </a:stretch>
        </p:blipFill>
        <p:spPr>
          <a:xfrm>
            <a:off x="387350" y="772897"/>
            <a:ext cx="4634378" cy="5865255"/>
          </a:xfrm>
          <a:prstGeom prst="rect">
            <a:avLst/>
          </a:prstGeom>
        </p:spPr>
      </p:pic>
      <p:pic>
        <p:nvPicPr>
          <p:cNvPr id="5" name="Immagine 4">
            <a:extLst>
              <a:ext uri="{FF2B5EF4-FFF2-40B4-BE49-F238E27FC236}">
                <a16:creationId xmlns="" xmlns:a16="http://schemas.microsoft.com/office/drawing/2014/main" id="{9A88AF17-CF54-476C-BF81-C9D46901B932}"/>
              </a:ext>
            </a:extLst>
          </p:cNvPr>
          <p:cNvPicPr>
            <a:picLocks noChangeAspect="1"/>
          </p:cNvPicPr>
          <p:nvPr/>
        </p:nvPicPr>
        <p:blipFill rotWithShape="1">
          <a:blip r:embed="rId4"/>
          <a:srcRect t="2864"/>
          <a:stretch/>
        </p:blipFill>
        <p:spPr>
          <a:xfrm>
            <a:off x="5021728" y="772897"/>
            <a:ext cx="4000961" cy="2150222"/>
          </a:xfrm>
          <a:prstGeom prst="rect">
            <a:avLst/>
          </a:prstGeom>
        </p:spPr>
      </p:pic>
      <p:sp>
        <p:nvSpPr>
          <p:cNvPr id="13" name="CasellaDiTesto 12">
            <a:extLst>
              <a:ext uri="{FF2B5EF4-FFF2-40B4-BE49-F238E27FC236}">
                <a16:creationId xmlns="" xmlns:a16="http://schemas.microsoft.com/office/drawing/2014/main" id="{F324CD45-40A4-4CDA-B22A-BE7D1310869A}"/>
              </a:ext>
            </a:extLst>
          </p:cNvPr>
          <p:cNvSpPr txBox="1"/>
          <p:nvPr/>
        </p:nvSpPr>
        <p:spPr>
          <a:xfrm>
            <a:off x="5329289" y="4822270"/>
            <a:ext cx="3693400" cy="1815882"/>
          </a:xfrm>
          <a:prstGeom prst="rect">
            <a:avLst/>
          </a:prstGeom>
          <a:noFill/>
          <a:ln w="12700">
            <a:solidFill>
              <a:srgbClr val="339966"/>
            </a:solidFill>
          </a:ln>
        </p:spPr>
        <p:txBody>
          <a:bodyPr wrap="square">
            <a:spAutoFit/>
          </a:bodyPr>
          <a:lstStyle/>
          <a:p>
            <a:r>
              <a:rPr lang="it-IT" sz="1600" dirty="0"/>
              <a:t>Coerenza esterna p/p sovraordinati:</a:t>
            </a:r>
          </a:p>
          <a:p>
            <a:pPr marL="285750" indent="-285750">
              <a:buFont typeface="Arial" panose="020B0604020202020204" pitchFamily="34" charset="0"/>
              <a:buChar char="•"/>
            </a:pPr>
            <a:r>
              <a:rPr lang="it-IT" sz="1600" dirty="0"/>
              <a:t>Piano Territoriale Regionale (PTR) e Piano Paesaggistico Regionale (PPR)</a:t>
            </a:r>
          </a:p>
          <a:p>
            <a:pPr marL="285750" indent="-285750">
              <a:buFont typeface="Arial" panose="020B0604020202020204" pitchFamily="34" charset="0"/>
              <a:buChar char="•"/>
            </a:pPr>
            <a:r>
              <a:rPr lang="it-IT" sz="1600" dirty="0"/>
              <a:t>Piano Territoriale di Coordinamento Provinciale (PTCP) della Provincia di Monza Brianza.</a:t>
            </a:r>
          </a:p>
        </p:txBody>
      </p:sp>
    </p:spTree>
    <p:extLst>
      <p:ext uri="{BB962C8B-B14F-4D97-AF65-F5344CB8AC3E}">
        <p14:creationId xmlns:p14="http://schemas.microsoft.com/office/powerpoint/2010/main" val="422230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CC13E867-C525-4D15-8449-9F0F89296E24}"/>
              </a:ext>
            </a:extLst>
          </p:cNvPr>
          <p:cNvPicPr>
            <a:picLocks noChangeAspect="1"/>
          </p:cNvPicPr>
          <p:nvPr/>
        </p:nvPicPr>
        <p:blipFill>
          <a:blip r:embed="rId3"/>
          <a:stretch>
            <a:fillRect/>
          </a:stretch>
        </p:blipFill>
        <p:spPr>
          <a:xfrm>
            <a:off x="421051" y="1057586"/>
            <a:ext cx="8628681" cy="5000169"/>
          </a:xfrm>
          <a:prstGeom prst="rect">
            <a:avLst/>
          </a:prstGeom>
        </p:spPr>
      </p:pic>
    </p:spTree>
    <p:extLst>
      <p:ext uri="{BB962C8B-B14F-4D97-AF65-F5344CB8AC3E}">
        <p14:creationId xmlns:p14="http://schemas.microsoft.com/office/powerpoint/2010/main" val="334585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4" name="Immagine 3">
            <a:extLst>
              <a:ext uri="{FF2B5EF4-FFF2-40B4-BE49-F238E27FC236}">
                <a16:creationId xmlns="" xmlns:a16="http://schemas.microsoft.com/office/drawing/2014/main" id="{A6DF6F1C-E8EA-4AF5-974E-6E44E0FC8C4A}"/>
              </a:ext>
            </a:extLst>
          </p:cNvPr>
          <p:cNvPicPr>
            <a:picLocks noChangeAspect="1"/>
          </p:cNvPicPr>
          <p:nvPr/>
        </p:nvPicPr>
        <p:blipFill>
          <a:blip r:embed="rId3"/>
          <a:stretch>
            <a:fillRect/>
          </a:stretch>
        </p:blipFill>
        <p:spPr>
          <a:xfrm>
            <a:off x="425125" y="1315544"/>
            <a:ext cx="8586831" cy="3682338"/>
          </a:xfrm>
          <a:prstGeom prst="rect">
            <a:avLst/>
          </a:prstGeom>
        </p:spPr>
      </p:pic>
    </p:spTree>
    <p:extLst>
      <p:ext uri="{BB962C8B-B14F-4D97-AF65-F5344CB8AC3E}">
        <p14:creationId xmlns:p14="http://schemas.microsoft.com/office/powerpoint/2010/main" val="405438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B6624BA2-6851-42FA-AC71-FF5C5638B908}"/>
              </a:ext>
            </a:extLst>
          </p:cNvPr>
          <p:cNvPicPr>
            <a:picLocks noChangeAspect="1"/>
          </p:cNvPicPr>
          <p:nvPr/>
        </p:nvPicPr>
        <p:blipFill>
          <a:blip r:embed="rId3"/>
          <a:stretch>
            <a:fillRect/>
          </a:stretch>
        </p:blipFill>
        <p:spPr>
          <a:xfrm>
            <a:off x="549631" y="740376"/>
            <a:ext cx="8044737" cy="6061306"/>
          </a:xfrm>
          <a:prstGeom prst="rect">
            <a:avLst/>
          </a:prstGeom>
        </p:spPr>
      </p:pic>
    </p:spTree>
    <p:extLst>
      <p:ext uri="{BB962C8B-B14F-4D97-AF65-F5344CB8AC3E}">
        <p14:creationId xmlns:p14="http://schemas.microsoft.com/office/powerpoint/2010/main" val="320744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pic>
        <p:nvPicPr>
          <p:cNvPr id="3" name="Immagine 2">
            <a:extLst>
              <a:ext uri="{FF2B5EF4-FFF2-40B4-BE49-F238E27FC236}">
                <a16:creationId xmlns="" xmlns:a16="http://schemas.microsoft.com/office/drawing/2014/main" id="{5F2D059E-A9DE-45D7-A846-35067FBA9018}"/>
              </a:ext>
            </a:extLst>
          </p:cNvPr>
          <p:cNvPicPr>
            <a:picLocks noChangeAspect="1"/>
          </p:cNvPicPr>
          <p:nvPr/>
        </p:nvPicPr>
        <p:blipFill>
          <a:blip r:embed="rId3"/>
          <a:stretch>
            <a:fillRect/>
          </a:stretch>
        </p:blipFill>
        <p:spPr>
          <a:xfrm>
            <a:off x="433433" y="961892"/>
            <a:ext cx="8616299" cy="5744200"/>
          </a:xfrm>
          <a:prstGeom prst="rect">
            <a:avLst/>
          </a:prstGeom>
        </p:spPr>
      </p:pic>
    </p:spTree>
    <p:extLst>
      <p:ext uri="{BB962C8B-B14F-4D97-AF65-F5344CB8AC3E}">
        <p14:creationId xmlns:p14="http://schemas.microsoft.com/office/powerpoint/2010/main" val="177364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387350" y="110632"/>
            <a:ext cx="866238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it-IT" b="1" dirty="0"/>
              <a:t>VAS – Valutazione effetti ambientali</a:t>
            </a:r>
          </a:p>
        </p:txBody>
      </p:sp>
      <p:grpSp>
        <p:nvGrpSpPr>
          <p:cNvPr id="3078" name="Group 8"/>
          <p:cNvGrpSpPr>
            <a:grpSpLocks/>
          </p:cNvGrpSpPr>
          <p:nvPr/>
        </p:nvGrpSpPr>
        <p:grpSpPr bwMode="auto">
          <a:xfrm>
            <a:off x="0" y="0"/>
            <a:ext cx="9144000" cy="6858000"/>
            <a:chOff x="0" y="0"/>
            <a:chExt cx="5760" cy="4320"/>
          </a:xfrm>
        </p:grpSpPr>
        <p:sp>
          <p:nvSpPr>
            <p:cNvPr id="3080" name="Line 27"/>
            <p:cNvSpPr>
              <a:spLocks noChangeShapeType="1"/>
            </p:cNvSpPr>
            <p:nvPr/>
          </p:nvSpPr>
          <p:spPr bwMode="auto">
            <a:xfrm flipV="1">
              <a:off x="178" y="432"/>
              <a:ext cx="5582" cy="13"/>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81" name="Rectangle 7"/>
            <p:cNvSpPr>
              <a:spLocks noChangeArrowheads="1"/>
            </p:cNvSpPr>
            <p:nvPr/>
          </p:nvSpPr>
          <p:spPr bwMode="auto">
            <a:xfrm>
              <a:off x="0" y="0"/>
              <a:ext cx="244"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7" name="CasellaDiTesto 6">
            <a:extLst>
              <a:ext uri="{FF2B5EF4-FFF2-40B4-BE49-F238E27FC236}">
                <a16:creationId xmlns="" xmlns:a16="http://schemas.microsoft.com/office/drawing/2014/main" id="{AF446A89-7B62-42DC-812A-092CCB242AD6}"/>
              </a:ext>
            </a:extLst>
          </p:cNvPr>
          <p:cNvSpPr txBox="1"/>
          <p:nvPr/>
        </p:nvSpPr>
        <p:spPr>
          <a:xfrm>
            <a:off x="387350" y="832449"/>
            <a:ext cx="8662382" cy="3365024"/>
          </a:xfrm>
          <a:prstGeom prst="rect">
            <a:avLst/>
          </a:prstGeom>
          <a:noFill/>
        </p:spPr>
        <p:txBody>
          <a:bodyPr wrap="square">
            <a:spAutoFit/>
          </a:bodyPr>
          <a:lstStyle/>
          <a:p>
            <a:pPr algn="just">
              <a:lnSpc>
                <a:spcPct val="150000"/>
              </a:lnSpc>
            </a:pPr>
            <a:r>
              <a:rPr lang="it-IT" sz="1800" b="1" dirty="0"/>
              <a:t>Assenza di impatti negativi </a:t>
            </a:r>
            <a:r>
              <a:rPr lang="it-IT" sz="1800" dirty="0"/>
              <a:t>e una </a:t>
            </a:r>
            <a:r>
              <a:rPr lang="it-IT" sz="1800" b="1" dirty="0"/>
              <a:t>forte impronta sostenibile </a:t>
            </a:r>
            <a:r>
              <a:rPr lang="it-IT" sz="1800" dirty="0"/>
              <a:t>data alla variante di PGT con particolare riferimento a:</a:t>
            </a:r>
          </a:p>
          <a:p>
            <a:pPr marL="285750" indent="-285750" algn="just">
              <a:lnSpc>
                <a:spcPct val="150000"/>
              </a:lnSpc>
              <a:buFont typeface="Arial" panose="020B0604020202020204" pitchFamily="34" charset="0"/>
              <a:buChar char="•"/>
            </a:pPr>
            <a:r>
              <a:rPr lang="it-IT" sz="1800" dirty="0"/>
              <a:t>riduzione del consumo di suolo</a:t>
            </a:r>
          </a:p>
          <a:p>
            <a:pPr marL="285750" indent="-285750" algn="just">
              <a:lnSpc>
                <a:spcPct val="150000"/>
              </a:lnSpc>
              <a:buFont typeface="Arial" panose="020B0604020202020204" pitchFamily="34" charset="0"/>
              <a:buChar char="•"/>
            </a:pPr>
            <a:r>
              <a:rPr lang="it-IT" sz="1800" dirty="0"/>
              <a:t>riqualificazione del centro storico, dei NAF e delle aree dismesse</a:t>
            </a:r>
          </a:p>
          <a:p>
            <a:pPr marL="285750" indent="-285750" algn="just">
              <a:lnSpc>
                <a:spcPct val="150000"/>
              </a:lnSpc>
              <a:buFont typeface="Arial" panose="020B0604020202020204" pitchFamily="34" charset="0"/>
              <a:buChar char="•"/>
            </a:pPr>
            <a:r>
              <a:rPr lang="it-IT" sz="1800" dirty="0"/>
              <a:t>tutela, incremento e valorizzazione delle aree naturali e agricole in un’ottica di rete sovracomunale</a:t>
            </a:r>
          </a:p>
          <a:p>
            <a:pPr marL="285750" indent="-285750" algn="just">
              <a:lnSpc>
                <a:spcPct val="150000"/>
              </a:lnSpc>
              <a:buFont typeface="Arial" panose="020B0604020202020204" pitchFamily="34" charset="0"/>
              <a:buChar char="•"/>
            </a:pPr>
            <a:r>
              <a:rPr lang="it-IT" sz="1800" dirty="0"/>
              <a:t>incremento dei servizi e della mobilità sostenibile e attenzione al corretto inserimento delle infrastrutture stradali di programmazione sovraordinata. </a:t>
            </a:r>
          </a:p>
        </p:txBody>
      </p:sp>
    </p:spTree>
    <p:extLst>
      <p:ext uri="{BB962C8B-B14F-4D97-AF65-F5344CB8AC3E}">
        <p14:creationId xmlns:p14="http://schemas.microsoft.com/office/powerpoint/2010/main" val="3091944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2831</TotalTime>
  <Words>1469</Words>
  <Application>Microsoft Office PowerPoint</Application>
  <PresentationFormat>Presentazione su schermo (4:3)</PresentationFormat>
  <Paragraphs>114</Paragraphs>
  <Slides>24</Slides>
  <Notes>24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Athlon</dc:creator>
  <cp:lastModifiedBy>Riva Grazia - Comune di Sulbiate</cp:lastModifiedBy>
  <cp:revision>333</cp:revision>
  <dcterms:created xsi:type="dcterms:W3CDTF">2010-02-03T07:57:21Z</dcterms:created>
  <dcterms:modified xsi:type="dcterms:W3CDTF">2022-04-04T10:37:13Z</dcterms:modified>
</cp:coreProperties>
</file>